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301" r:id="rId4"/>
    <p:sldId id="258" r:id="rId5"/>
    <p:sldId id="273" r:id="rId6"/>
    <p:sldId id="277" r:id="rId7"/>
    <p:sldId id="278" r:id="rId8"/>
    <p:sldId id="279" r:id="rId9"/>
    <p:sldId id="280" r:id="rId10"/>
    <p:sldId id="259" r:id="rId11"/>
    <p:sldId id="262" r:id="rId12"/>
    <p:sldId id="264" r:id="rId13"/>
    <p:sldId id="265" r:id="rId14"/>
    <p:sldId id="267" r:id="rId15"/>
    <p:sldId id="268" r:id="rId16"/>
    <p:sldId id="291" r:id="rId17"/>
    <p:sldId id="305" r:id="rId18"/>
    <p:sldId id="276" r:id="rId19"/>
    <p:sldId id="282" r:id="rId20"/>
    <p:sldId id="285" r:id="rId21"/>
    <p:sldId id="283" r:id="rId22"/>
    <p:sldId id="284" r:id="rId23"/>
    <p:sldId id="275" r:id="rId24"/>
    <p:sldId id="287" r:id="rId25"/>
    <p:sldId id="286" r:id="rId26"/>
    <p:sldId id="288" r:id="rId27"/>
    <p:sldId id="274" r:id="rId28"/>
    <p:sldId id="298" r:id="rId29"/>
    <p:sldId id="300" r:id="rId30"/>
    <p:sldId id="299" r:id="rId31"/>
    <p:sldId id="304" r:id="rId32"/>
    <p:sldId id="296" r:id="rId33"/>
    <p:sldId id="293" r:id="rId34"/>
    <p:sldId id="289" r:id="rId35"/>
    <p:sldId id="294" r:id="rId36"/>
    <p:sldId id="295" r:id="rId37"/>
    <p:sldId id="297" r:id="rId38"/>
    <p:sldId id="302" r:id="rId39"/>
    <p:sldId id="303" r:id="rId40"/>
    <p:sldId id="30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5B3CB"/>
    <a:srgbClr val="FFFF00"/>
    <a:srgbClr val="04A3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3896" autoAdjust="0"/>
  </p:normalViewPr>
  <p:slideViewPr>
    <p:cSldViewPr snapToGrid="0" snapToObjects="1">
      <p:cViewPr varScale="1">
        <p:scale>
          <a:sx n="113" d="100"/>
          <a:sy n="113" d="100"/>
        </p:scale>
        <p:origin x="7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09" d="100"/>
          <a:sy n="109" d="100"/>
        </p:scale>
        <p:origin x="317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blankenship\AppData\Local\Microsoft\Windows\INetCache\Content.Outlook\67ZQ869A\Integrations.2019.08.0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[Integrations.2019.08.06.xlsx]Chart!PivotTable15</c:name>
    <c:fmtId val="1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>
                <a:solidFill>
                  <a:schemeClr val="tx2"/>
                </a:solidFill>
              </a:rPr>
              <a:t>Oracle</a:t>
            </a:r>
            <a:r>
              <a:rPr lang="en-US" sz="2200" baseline="0" dirty="0">
                <a:solidFill>
                  <a:schemeClr val="tx2"/>
                </a:solidFill>
              </a:rPr>
              <a:t> Integrations (86)</a:t>
            </a:r>
            <a:endParaRPr lang="en-US" sz="2200" dirty="0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dLbl>
          <c:idx val="0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>
              <a:alpha val="9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innerShdw blurRad="114300">
              <a:schemeClr val="accent1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contourW="19050" prstMaterial="flat">
            <a:contourClr>
              <a:schemeClr val="accent1">
                <a:lumMod val="75000"/>
              </a:schemeClr>
            </a:contourClr>
          </a:sp3d>
        </c:spPr>
        <c:marker>
          <c:spPr>
            <a:solidFill>
              <a:schemeClr val="accent1"/>
            </a:solidFill>
            <a:ln w="9525">
              <a:solidFill>
                <a:schemeClr val="lt1"/>
              </a:solidFill>
            </a:ln>
            <a:effectLst/>
          </c:spPr>
        </c:marker>
        <c:dLbl>
          <c:idx val="0"/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>
              <a:alpha val="9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innerShdw blurRad="114300">
              <a:schemeClr val="accent1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contourW="19050" prstMaterial="flat">
            <a:contourClr>
              <a:schemeClr val="accent1">
                <a:lumMod val="75000"/>
              </a:schemeClr>
            </a:contourClr>
          </a:sp3d>
        </c:spPr>
        <c:dLbl>
          <c:idx val="0"/>
          <c:spPr>
            <a:solidFill>
              <a:sysClr val="window" lastClr="FFFFFF">
                <a:alpha val="90000"/>
              </a:sysClr>
            </a:solidFill>
            <a:ln w="12700" cap="flat" cmpd="sng" algn="ctr">
              <a:solidFill>
                <a:srgbClr val="5B9BD5"/>
              </a:solidFill>
              <a:round/>
            </a:ln>
            <a:effectLst>
              <a:outerShdw blurRad="50800" dist="38100" dir="2700000" algn="tl" rotWithShape="0">
                <a:srgbClr val="5B9BD5">
                  <a:lumMod val="75000"/>
                  <a:alpha val="40000"/>
                </a:srgbClr>
              </a:outerShdw>
            </a:effectLst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>
              <a:alpha val="9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innerShdw blurRad="114300">
              <a:schemeClr val="accent1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contourW="19050" prstMaterial="flat">
            <a:contourClr>
              <a:schemeClr val="accent1">
                <a:lumMod val="75000"/>
              </a:schemeClr>
            </a:contourClr>
          </a:sp3d>
        </c:spPr>
        <c:dLbl>
          <c:idx val="0"/>
          <c:spPr>
            <a:solidFill>
              <a:sysClr val="window" lastClr="FFFFFF">
                <a:alpha val="90000"/>
              </a:sysClr>
            </a:solidFill>
            <a:ln w="12700" cap="flat" cmpd="sng" algn="ctr">
              <a:solidFill>
                <a:srgbClr val="5B9BD5"/>
              </a:solidFill>
              <a:round/>
            </a:ln>
            <a:effectLst>
              <a:outerShdw blurRad="50800" dist="38100" dir="2700000" algn="tl" rotWithShape="0">
                <a:srgbClr val="5B9BD5">
                  <a:lumMod val="75000"/>
                  <a:alpha val="40000"/>
                </a:srgbClr>
              </a:outerShdw>
            </a:effectLst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>
              <a:alpha val="9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innerShdw blurRad="114300">
              <a:schemeClr val="accent1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contourW="19050" prstMaterial="flat">
            <a:contourClr>
              <a:schemeClr val="accent1">
                <a:lumMod val="75000"/>
              </a:schemeClr>
            </a:contourClr>
          </a:sp3d>
        </c:spPr>
        <c:dLbl>
          <c:idx val="0"/>
          <c:spPr>
            <a:solidFill>
              <a:sysClr val="window" lastClr="FFFFFF">
                <a:alpha val="90000"/>
              </a:sysClr>
            </a:solidFill>
            <a:ln w="12700" cap="flat" cmpd="sng" algn="ctr">
              <a:solidFill>
                <a:srgbClr val="5B9BD5"/>
              </a:solidFill>
              <a:round/>
            </a:ln>
            <a:effectLst>
              <a:outerShdw blurRad="50800" dist="38100" dir="2700000" algn="tl" rotWithShape="0">
                <a:srgbClr val="5B9BD5">
                  <a:lumMod val="75000"/>
                  <a:alpha val="40000"/>
                </a:srgbClr>
              </a:outerShdw>
            </a:effectLst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>
              <a:alpha val="9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innerShdw blurRad="114300">
              <a:schemeClr val="accent1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contourW="19050" prstMaterial="flat">
            <a:contourClr>
              <a:schemeClr val="accent1">
                <a:lumMod val="75000"/>
              </a:schemeClr>
            </a:contourClr>
          </a:sp3d>
        </c:spPr>
        <c:dLbl>
          <c:idx val="0"/>
          <c:spPr>
            <a:solidFill>
              <a:sysClr val="window" lastClr="FFFFFF">
                <a:alpha val="90000"/>
              </a:sysClr>
            </a:solidFill>
            <a:ln w="12700" cap="flat" cmpd="sng" algn="ctr">
              <a:solidFill>
                <a:srgbClr val="5B9BD5"/>
              </a:solidFill>
              <a:round/>
            </a:ln>
            <a:effectLst>
              <a:outerShdw blurRad="50800" dist="38100" dir="2700000" algn="tl" rotWithShape="0">
                <a:srgbClr val="5B9BD5">
                  <a:lumMod val="75000"/>
                  <a:alpha val="40000"/>
                </a:srgbClr>
              </a:outerShdw>
            </a:effectLst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>
              <a:alpha val="9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innerShdw blurRad="114300">
              <a:schemeClr val="accent1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contourW="19050" prstMaterial="flat">
            <a:contourClr>
              <a:schemeClr val="accent1">
                <a:lumMod val="75000"/>
              </a:schemeClr>
            </a:contourClr>
          </a:sp3d>
        </c:spPr>
        <c:dLbl>
          <c:idx val="0"/>
          <c:spPr>
            <a:solidFill>
              <a:sysClr val="window" lastClr="FFFFFF">
                <a:alpha val="90000"/>
              </a:sysClr>
            </a:solidFill>
            <a:ln w="12700" cap="flat" cmpd="sng" algn="ctr">
              <a:solidFill>
                <a:srgbClr val="5B9BD5"/>
              </a:solidFill>
              <a:round/>
            </a:ln>
            <a:effectLst>
              <a:outerShdw blurRad="50800" dist="38100" dir="2700000" algn="tl" rotWithShape="0">
                <a:srgbClr val="5B9BD5">
                  <a:lumMod val="75000"/>
                  <a:alpha val="40000"/>
                </a:srgbClr>
              </a:outerShdw>
            </a:effectLst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>
              <a:alpha val="9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innerShdw blurRad="114300">
              <a:schemeClr val="accent1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contourW="19050" prstMaterial="flat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  <c:dLbl>
          <c:idx val="0"/>
          <c:spPr>
            <a:solidFill>
              <a:sysClr val="window" lastClr="FFFFFF">
                <a:alpha val="90000"/>
              </a:sysClr>
            </a:solidFill>
            <a:ln w="12700" cap="flat" cmpd="sng" algn="ctr">
              <a:solidFill>
                <a:srgbClr val="5B9BD5"/>
              </a:solidFill>
              <a:round/>
            </a:ln>
            <a:effectLst>
              <a:outerShdw blurRad="50800" dist="38100" dir="2700000" algn="tl" rotWithShape="0">
                <a:srgbClr val="5B9BD5">
                  <a:lumMod val="75000"/>
                  <a:alpha val="40000"/>
                </a:srgbClr>
              </a:outerShdw>
            </a:effectLst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>
              <a:alpha val="9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innerShdw blurRad="114300">
              <a:schemeClr val="accent1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contourW="19050" prstMaterial="flat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  <c:dLbl>
          <c:idx val="0"/>
          <c:spPr>
            <a:solidFill>
              <a:sysClr val="window" lastClr="FFFFFF">
                <a:alpha val="90000"/>
              </a:sysClr>
            </a:solidFill>
            <a:ln w="12700" cap="flat" cmpd="sng" algn="ctr">
              <a:solidFill>
                <a:srgbClr val="5B9BD5"/>
              </a:solidFill>
              <a:round/>
            </a:ln>
            <a:effectLst>
              <a:outerShdw blurRad="50800" dist="38100" dir="2700000" algn="tl" rotWithShape="0">
                <a:srgbClr val="5B9BD5">
                  <a:lumMod val="75000"/>
                  <a:alpha val="40000"/>
                </a:srgbClr>
              </a:outerShdw>
            </a:effectLst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>
              <a:alpha val="9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innerShdw blurRad="114300">
              <a:schemeClr val="accent1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contourW="19050" prstMaterial="flat">
            <a:contourClr>
              <a:schemeClr val="accent1">
                <a:lumMod val="75000"/>
              </a:schemeClr>
            </a:contourClr>
          </a:sp3d>
        </c:spPr>
        <c:dLbl>
          <c:idx val="0"/>
          <c:spPr>
            <a:solidFill>
              <a:sysClr val="window" lastClr="FFFFFF">
                <a:alpha val="90000"/>
              </a:sysClr>
            </a:solidFill>
            <a:ln w="12700" cap="flat" cmpd="sng" algn="ctr">
              <a:solidFill>
                <a:srgbClr val="5B9BD5"/>
              </a:solidFill>
              <a:round/>
            </a:ln>
            <a:effectLst>
              <a:outerShdw blurRad="50800" dist="38100" dir="2700000" algn="tl" rotWithShape="0">
                <a:srgbClr val="5B9BD5">
                  <a:lumMod val="75000"/>
                  <a:alpha val="40000"/>
                </a:srgbClr>
              </a:outerShdw>
            </a:effectLst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>
              <a:alpha val="9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innerShdw blurRad="114300">
              <a:schemeClr val="accent1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contourW="19050" prstMaterial="flat">
            <a:contourClr>
              <a:schemeClr val="accent1">
                <a:lumMod val="75000"/>
              </a:schemeClr>
            </a:contourClr>
          </a:sp3d>
        </c:spPr>
        <c:dLbl>
          <c:idx val="0"/>
          <c:spPr>
            <a:solidFill>
              <a:sysClr val="window" lastClr="FFFFFF">
                <a:alpha val="90000"/>
              </a:sysClr>
            </a:solidFill>
            <a:ln w="12700" cap="flat" cmpd="sng" algn="ctr">
              <a:solidFill>
                <a:srgbClr val="5B9BD5"/>
              </a:solidFill>
              <a:round/>
            </a:ln>
            <a:effectLst>
              <a:outerShdw blurRad="50800" dist="38100" dir="2700000" algn="tl" rotWithShape="0">
                <a:srgbClr val="5B9BD5">
                  <a:lumMod val="75000"/>
                  <a:alpha val="40000"/>
                </a:srgbClr>
              </a:outerShdw>
            </a:effectLst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>
              <a:alpha val="9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innerShdw blurRad="114300">
              <a:schemeClr val="accent1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contourW="19050" prstMaterial="flat">
            <a:contourClr>
              <a:schemeClr val="accent1">
                <a:lumMod val="75000"/>
              </a:schemeClr>
            </a:contourClr>
          </a:sp3d>
        </c:spPr>
        <c:dLbl>
          <c:idx val="0"/>
          <c:spPr>
            <a:solidFill>
              <a:sysClr val="window" lastClr="FFFFFF">
                <a:alpha val="90000"/>
              </a:sysClr>
            </a:solidFill>
            <a:ln w="12700" cap="flat" cmpd="sng" algn="ctr">
              <a:solidFill>
                <a:srgbClr val="5B9BD5"/>
              </a:solidFill>
              <a:round/>
            </a:ln>
            <a:effectLst>
              <a:outerShdw blurRad="50800" dist="38100" dir="2700000" algn="tl" rotWithShape="0">
                <a:srgbClr val="5B9BD5">
                  <a:lumMod val="75000"/>
                  <a:alpha val="40000"/>
                </a:srgbClr>
              </a:outerShdw>
            </a:effectLst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>
              <a:alpha val="9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innerShdw blurRad="114300">
              <a:schemeClr val="accent1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contourW="19050" prstMaterial="flat">
            <a:contourClr>
              <a:schemeClr val="accent1">
                <a:lumMod val="75000"/>
              </a:schemeClr>
            </a:contourClr>
          </a:sp3d>
        </c:spPr>
        <c:dLbl>
          <c:idx val="0"/>
          <c:spPr>
            <a:solidFill>
              <a:sysClr val="window" lastClr="FFFFFF">
                <a:alpha val="90000"/>
              </a:sysClr>
            </a:solidFill>
            <a:ln w="12700" cap="flat" cmpd="sng" algn="ctr">
              <a:solidFill>
                <a:srgbClr val="5B9BD5"/>
              </a:solidFill>
              <a:round/>
            </a:ln>
            <a:effectLst>
              <a:outerShdw blurRad="50800" dist="38100" dir="2700000" algn="tl" rotWithShape="0">
                <a:srgbClr val="5B9BD5">
                  <a:lumMod val="75000"/>
                  <a:alpha val="40000"/>
                </a:srgbClr>
              </a:outerShdw>
            </a:effectLst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>
              <a:alpha val="9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innerShdw blurRad="114300">
              <a:schemeClr val="accent1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contourW="19050" prstMaterial="flat">
            <a:contourClr>
              <a:schemeClr val="accent1">
                <a:lumMod val="75000"/>
              </a:schemeClr>
            </a:contourClr>
          </a:sp3d>
        </c:spPr>
        <c:dLbl>
          <c:idx val="0"/>
          <c:spPr>
            <a:solidFill>
              <a:sysClr val="window" lastClr="FFFFFF">
                <a:alpha val="90000"/>
              </a:sysClr>
            </a:solidFill>
            <a:ln w="12700" cap="flat" cmpd="sng" algn="ctr">
              <a:solidFill>
                <a:srgbClr val="5B9BD5"/>
              </a:solidFill>
              <a:round/>
            </a:ln>
            <a:effectLst>
              <a:outerShdw blurRad="50800" dist="38100" dir="2700000" algn="tl" rotWithShape="0">
                <a:srgbClr val="5B9BD5">
                  <a:lumMod val="75000"/>
                  <a:alpha val="40000"/>
                </a:srgbClr>
              </a:outerShdw>
            </a:effectLst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>
              <a:alpha val="9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innerShdw blurRad="114300">
              <a:schemeClr val="accent1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contourW="19050" prstMaterial="flat">
            <a:contourClr>
              <a:schemeClr val="accent1">
                <a:lumMod val="75000"/>
              </a:schemeClr>
            </a:contourClr>
          </a:sp3d>
        </c:spPr>
        <c:marker>
          <c:symbol val="none"/>
        </c:marker>
        <c:dLbl>
          <c:idx val="0"/>
          <c:spPr>
            <a:solidFill>
              <a:sysClr val="window" lastClr="FFFFFF">
                <a:alpha val="90000"/>
              </a:sysClr>
            </a:solidFill>
            <a:ln w="12700" cap="flat" cmpd="sng" algn="ctr">
              <a:solidFill>
                <a:srgbClr val="5B9BD5"/>
              </a:solidFill>
              <a:round/>
            </a:ln>
            <a:effectLst>
              <a:outerShdw blurRad="50800" dist="38100" dir="2700000" algn="tl" rotWithShape="0">
                <a:srgbClr val="5B9BD5">
                  <a:lumMod val="75000"/>
                  <a:alpha val="40000"/>
                </a:srgbClr>
              </a:outerShdw>
            </a:effectLst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>
              <a:alpha val="9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innerShdw blurRad="114300">
              <a:schemeClr val="accent1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contourW="19050" prstMaterial="flat">
            <a:contourClr>
              <a:schemeClr val="accent1">
                <a:lumMod val="75000"/>
              </a:schemeClr>
            </a:contourClr>
          </a:sp3d>
        </c:spPr>
        <c:dLbl>
          <c:idx val="0"/>
          <c:spPr>
            <a:solidFill>
              <a:sysClr val="window" lastClr="FFFFFF">
                <a:alpha val="90000"/>
              </a:sysClr>
            </a:solidFill>
            <a:ln w="12700" cap="flat" cmpd="sng" algn="ctr">
              <a:solidFill>
                <a:srgbClr val="5B9BD5"/>
              </a:solidFill>
              <a:round/>
            </a:ln>
            <a:effectLst>
              <a:outerShdw blurRad="50800" dist="38100" dir="2700000" algn="tl" rotWithShape="0">
                <a:srgbClr val="5B9BD5">
                  <a:lumMod val="75000"/>
                  <a:alpha val="40000"/>
                </a:srgbClr>
              </a:outerShdw>
            </a:effectLst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>
              <a:alpha val="9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innerShdw blurRad="114300">
              <a:schemeClr val="accent1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contourW="19050" prstMaterial="flat">
            <a:contourClr>
              <a:schemeClr val="accent1">
                <a:lumMod val="75000"/>
              </a:schemeClr>
            </a:contourClr>
          </a:sp3d>
        </c:spPr>
        <c:dLbl>
          <c:idx val="0"/>
          <c:spPr>
            <a:solidFill>
              <a:sysClr val="window" lastClr="FFFFFF">
                <a:alpha val="90000"/>
              </a:sysClr>
            </a:solidFill>
            <a:ln w="12700" cap="flat" cmpd="sng" algn="ctr">
              <a:solidFill>
                <a:srgbClr val="5B9BD5"/>
              </a:solidFill>
              <a:round/>
            </a:ln>
            <a:effectLst>
              <a:outerShdw blurRad="50800" dist="38100" dir="2700000" algn="tl" rotWithShape="0">
                <a:srgbClr val="5B9BD5">
                  <a:lumMod val="75000"/>
                  <a:alpha val="40000"/>
                </a:srgbClr>
              </a:outerShdw>
            </a:effectLst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>
              <a:alpha val="9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innerShdw blurRad="114300">
              <a:schemeClr val="accent1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contourW="19050" prstMaterial="flat">
            <a:contourClr>
              <a:schemeClr val="accent1">
                <a:lumMod val="75000"/>
              </a:schemeClr>
            </a:contourClr>
          </a:sp3d>
        </c:spPr>
        <c:dLbl>
          <c:idx val="0"/>
          <c:spPr>
            <a:solidFill>
              <a:sysClr val="window" lastClr="FFFFFF">
                <a:alpha val="90000"/>
              </a:sysClr>
            </a:solidFill>
            <a:ln w="12700" cap="flat" cmpd="sng" algn="ctr">
              <a:solidFill>
                <a:srgbClr val="5B9BD5"/>
              </a:solidFill>
              <a:round/>
            </a:ln>
            <a:effectLst>
              <a:outerShdw blurRad="50800" dist="38100" dir="2700000" algn="tl" rotWithShape="0">
                <a:srgbClr val="5B9BD5">
                  <a:lumMod val="75000"/>
                  <a:alpha val="40000"/>
                </a:srgbClr>
              </a:outerShdw>
            </a:effectLst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>
              <a:alpha val="9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innerShdw blurRad="114300">
              <a:schemeClr val="accent1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contourW="19050" prstMaterial="flat">
            <a:contourClr>
              <a:schemeClr val="accent1">
                <a:lumMod val="75000"/>
              </a:schemeClr>
            </a:contourClr>
          </a:sp3d>
        </c:spPr>
        <c:dLbl>
          <c:idx val="0"/>
          <c:spPr>
            <a:solidFill>
              <a:sysClr val="window" lastClr="FFFFFF">
                <a:alpha val="90000"/>
              </a:sysClr>
            </a:solidFill>
            <a:ln w="12700" cap="flat" cmpd="sng" algn="ctr">
              <a:solidFill>
                <a:srgbClr val="5B9BD5"/>
              </a:solidFill>
              <a:round/>
            </a:ln>
            <a:effectLst>
              <a:outerShdw blurRad="50800" dist="38100" dir="2700000" algn="tl" rotWithShape="0">
                <a:srgbClr val="5B9BD5">
                  <a:lumMod val="75000"/>
                  <a:alpha val="40000"/>
                </a:srgbClr>
              </a:outerShdw>
            </a:effectLst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>
              <a:alpha val="9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innerShdw blurRad="114300">
              <a:schemeClr val="accent1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contourW="19050" prstMaterial="flat">
            <a:contourClr>
              <a:schemeClr val="accent1">
                <a:lumMod val="75000"/>
              </a:schemeClr>
            </a:contourClr>
          </a:sp3d>
        </c:spPr>
        <c:dLbl>
          <c:idx val="0"/>
          <c:spPr>
            <a:solidFill>
              <a:sysClr val="window" lastClr="FFFFFF">
                <a:alpha val="90000"/>
              </a:sysClr>
            </a:solidFill>
            <a:ln w="12700" cap="flat" cmpd="sng" algn="ctr">
              <a:solidFill>
                <a:srgbClr val="5B9BD5"/>
              </a:solidFill>
              <a:round/>
            </a:ln>
            <a:effectLst>
              <a:outerShdw blurRad="50800" dist="38100" dir="2700000" algn="tl" rotWithShape="0">
                <a:srgbClr val="5B9BD5">
                  <a:lumMod val="75000"/>
                  <a:alpha val="40000"/>
                </a:srgbClr>
              </a:outerShdw>
            </a:effectLst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Chart!$B$3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7A-44DA-BEAE-371197D0E8D8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7A-44DA-BEAE-371197D0E8D8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D7A-44DA-BEAE-371197D0E8D8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D7A-44DA-BEAE-371197D0E8D8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tx2">
                    <a:lumMod val="50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tx2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D7A-44DA-BEAE-371197D0E8D8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E2C563A2-0DF9-4042-BDC7-A254A9429625}" type="CATEGORYNAME">
                      <a:rPr lang="en-US" sz="150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>
                        <a:defRPr sz="1500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500" baseline="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, </a:t>
                    </a:r>
                    <a:r>
                      <a:rPr lang="en-US" sz="15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/>
                    </a:r>
                    <a:br>
                      <a:rPr lang="en-US" sz="15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</a:br>
                    <a:fld id="{8FED2124-7B9D-4AF6-86E8-40638B2CD2B3}" type="VALUE">
                      <a:rPr lang="en-US" sz="1500" baseline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>
                        <a:defRPr sz="1500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r>
                      <a:rPr lang="en-US" sz="1500" baseline="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, </a:t>
                    </a:r>
                    <a:fld id="{65BEA32A-F223-45C6-AB71-114D6AA037B8}" type="PERCENTAGE">
                      <a:rPr lang="en-US" sz="1500" baseline="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>
                        <a:defRPr sz="1500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sz="1500" baseline="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solidFill>
                  <a:sysClr val="window" lastClr="FFFFFF">
                    <a:alpha val="90000"/>
                  </a:sys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72010178117049"/>
                      <c:h val="9.69296636085626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7A-44DA-BEAE-371197D0E8D8}"/>
                </c:ext>
              </c:extLst>
            </c:dLbl>
            <c:dLbl>
              <c:idx val="1"/>
              <c:layout/>
              <c:spPr>
                <a:solidFill>
                  <a:sysClr val="window" lastClr="FFFFFF">
                    <a:alpha val="90000"/>
                  </a:sys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D7A-44DA-BEAE-371197D0E8D8}"/>
                </c:ext>
              </c:extLst>
            </c:dLbl>
            <c:dLbl>
              <c:idx val="2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4BDDD4DE-7C42-4529-9FC6-F983ED3A642E}" type="CATEGORYNAME">
                      <a:rPr lang="en-US"/>
                      <a:pPr>
                        <a:defRPr sz="1500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r>
                      <a:rPr lang="en-US" baseline="0" dirty="0" smtClean="0"/>
                      <a:t/>
                    </a:r>
                    <a:br>
                      <a:rPr lang="en-US" baseline="0" dirty="0" smtClean="0"/>
                    </a:br>
                    <a:fld id="{5D820191-7D79-43C7-809C-074F26245C64}" type="VALUE">
                      <a:rPr lang="en-US" baseline="0" smtClean="0"/>
                      <a:pPr>
                        <a:defRPr sz="1500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r>
                      <a:rPr lang="en-US" baseline="0" dirty="0"/>
                      <a:t>, </a:t>
                    </a:r>
                    <a:fld id="{6C33DDF2-4399-4C6D-A486-5754363CD565}" type="PERCENTAGE">
                      <a:rPr lang="en-US" baseline="0"/>
                      <a:pPr>
                        <a:defRPr sz="1500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solidFill>
                  <a:sysClr val="window" lastClr="FFFFFF">
                    <a:alpha val="90000"/>
                  </a:sys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D7A-44DA-BEAE-371197D0E8D8}"/>
                </c:ext>
              </c:extLst>
            </c:dLbl>
            <c:dLbl>
              <c:idx val="3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ED2CBD1C-8898-4482-B1BE-7D2908AD35CF}" type="CATEGORYNAME">
                      <a:rPr lang="en-US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>
                        <a:defRPr sz="1500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r>
                      <a:rPr lang="en-US" baseline="0" dirty="0" smtClean="0"/>
                      <a:t/>
                    </a:r>
                    <a:br>
                      <a:rPr lang="en-US" baseline="0" dirty="0" smtClean="0"/>
                    </a:br>
                    <a:fld id="{9118F416-DD23-4204-A740-47B6E990DC57}" type="VALUE">
                      <a:rPr lang="en-US" baseline="0" smtClean="0"/>
                      <a:pPr>
                        <a:defRPr sz="1500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r>
                      <a:rPr lang="en-US" baseline="0" dirty="0"/>
                      <a:t>, </a:t>
                    </a:r>
                    <a:fld id="{BBFB8A0A-F28A-44BE-8432-B6557D1BFFE8}" type="PERCENTAGE">
                      <a:rPr lang="en-US" baseline="0"/>
                      <a:pPr>
                        <a:defRPr sz="1500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solidFill>
                  <a:sysClr val="window" lastClr="FFFFFF">
                    <a:alpha val="90000"/>
                  </a:sys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D7A-44DA-BEAE-371197D0E8D8}"/>
                </c:ext>
              </c:extLst>
            </c:dLbl>
            <c:dLbl>
              <c:idx val="4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5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BUS. REQUIREMENTS, </a:t>
                    </a:r>
                    <a:fld id="{E32060C5-309F-476D-BA87-487F96C2971D}" type="VALUE">
                      <a:rPr lang="en-US" sz="1500" baseline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>
                        <a:defRPr sz="1500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r>
                      <a:rPr lang="en-US" sz="1500" baseline="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, </a:t>
                    </a:r>
                    <a:fld id="{314145A7-31FE-408F-B9FD-3DFD25DF56E9}" type="PERCENTAGE">
                      <a:rPr lang="en-US" sz="1500" b="0" baseline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>
                        <a:defRPr sz="1500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sz="1500" baseline="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solidFill>
                  <a:sysClr val="window" lastClr="FFFFFF">
                    <a:alpha val="90000"/>
                  </a:sys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12213740458016"/>
                      <c:h val="0.141724810440361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D7A-44DA-BEAE-371197D0E8D8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Chart!$A$4:$A$8</c:f>
              <c:strCache>
                <c:ptCount val="5"/>
                <c:pt idx="0">
                  <c:v>BACKLOG</c:v>
                </c:pt>
                <c:pt idx="1">
                  <c:v>DEFER</c:v>
                </c:pt>
                <c:pt idx="2">
                  <c:v>TECH DESIGN</c:v>
                </c:pt>
                <c:pt idx="3">
                  <c:v>IN PROGRESS</c:v>
                </c:pt>
                <c:pt idx="4">
                  <c:v>Bus REQUIREMENTS</c:v>
                </c:pt>
              </c:strCache>
            </c:strRef>
          </c:cat>
          <c:val>
            <c:numRef>
              <c:f>Chart!$B$4:$B$8</c:f>
              <c:numCache>
                <c:formatCode>General</c:formatCode>
                <c:ptCount val="5"/>
                <c:pt idx="0">
                  <c:v>52</c:v>
                </c:pt>
                <c:pt idx="1">
                  <c:v>1</c:v>
                </c:pt>
                <c:pt idx="2">
                  <c:v>10</c:v>
                </c:pt>
                <c:pt idx="3">
                  <c:v>10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7A-44DA-BEAE-371197D0E8D8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9A45F-FA75-431C-8D62-7DD33E1CDAEE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D7E6B146-C827-4E1A-B18A-90003670E29B}">
      <dgm:prSet phldrT="[Text]"/>
      <dgm:spPr/>
      <dgm:t>
        <a:bodyPr/>
        <a:lstStyle/>
        <a:p>
          <a:r>
            <a:rPr lang="en-US" b="1" dirty="0" smtClean="0"/>
            <a:t>ERP </a:t>
          </a:r>
          <a:endParaRPr lang="en-US" b="1" dirty="0"/>
        </a:p>
      </dgm:t>
    </dgm:pt>
    <dgm:pt modelId="{1CAD818B-CF33-4FEE-AEF8-EF98E4F34E04}" type="parTrans" cxnId="{474B439B-0613-4CF8-98EC-8EE4C9D1CF1D}">
      <dgm:prSet/>
      <dgm:spPr/>
      <dgm:t>
        <a:bodyPr/>
        <a:lstStyle/>
        <a:p>
          <a:endParaRPr lang="en-US"/>
        </a:p>
      </dgm:t>
    </dgm:pt>
    <dgm:pt modelId="{6FFE9CFE-20A8-4D40-85A2-28F35B550821}" type="sibTrans" cxnId="{474B439B-0613-4CF8-98EC-8EE4C9D1CF1D}">
      <dgm:prSet/>
      <dgm:spPr/>
      <dgm:t>
        <a:bodyPr/>
        <a:lstStyle/>
        <a:p>
          <a:endParaRPr lang="en-US"/>
        </a:p>
      </dgm:t>
    </dgm:pt>
    <dgm:pt modelId="{C2749813-FE82-4667-A48E-34B01DF1A9F7}">
      <dgm:prSet phldrT="[Text]"/>
      <dgm:spPr/>
      <dgm:t>
        <a:bodyPr/>
        <a:lstStyle/>
        <a:p>
          <a:r>
            <a:rPr lang="en-US" b="1" dirty="0" smtClean="0"/>
            <a:t>EPM</a:t>
          </a:r>
          <a:endParaRPr lang="en-US" b="1" dirty="0"/>
        </a:p>
      </dgm:t>
    </dgm:pt>
    <dgm:pt modelId="{A5714D34-46B4-4E98-8B95-910E5BA2DD6E}" type="parTrans" cxnId="{09CD0A70-FDBE-4117-AE0C-631A6DC1047F}">
      <dgm:prSet/>
      <dgm:spPr/>
      <dgm:t>
        <a:bodyPr/>
        <a:lstStyle/>
        <a:p>
          <a:endParaRPr lang="en-US"/>
        </a:p>
      </dgm:t>
    </dgm:pt>
    <dgm:pt modelId="{F61F5348-AAE4-4406-B42A-123CCDD4DDE2}" type="sibTrans" cxnId="{09CD0A70-FDBE-4117-AE0C-631A6DC1047F}">
      <dgm:prSet/>
      <dgm:spPr/>
      <dgm:t>
        <a:bodyPr/>
        <a:lstStyle/>
        <a:p>
          <a:endParaRPr lang="en-US"/>
        </a:p>
      </dgm:t>
    </dgm:pt>
    <dgm:pt modelId="{EA4F28B8-419B-4207-AE9F-CD89D9385EEC}">
      <dgm:prSet phldrT="[Text]"/>
      <dgm:spPr/>
      <dgm:t>
        <a:bodyPr/>
        <a:lstStyle/>
        <a:p>
          <a:r>
            <a:rPr lang="en-US" dirty="0" smtClean="0"/>
            <a:t>General Ledger</a:t>
          </a:r>
          <a:endParaRPr lang="en-US" dirty="0"/>
        </a:p>
      </dgm:t>
    </dgm:pt>
    <dgm:pt modelId="{9C980EC5-6A5E-4684-9878-1113702D5232}" type="parTrans" cxnId="{FC76956C-DC35-4731-A891-B8D48932F823}">
      <dgm:prSet/>
      <dgm:spPr/>
      <dgm:t>
        <a:bodyPr/>
        <a:lstStyle/>
        <a:p>
          <a:endParaRPr lang="en-US"/>
        </a:p>
      </dgm:t>
    </dgm:pt>
    <dgm:pt modelId="{715EAB2E-E479-42AF-963D-05168EA915F5}" type="sibTrans" cxnId="{FC76956C-DC35-4731-A891-B8D48932F823}">
      <dgm:prSet/>
      <dgm:spPr/>
      <dgm:t>
        <a:bodyPr/>
        <a:lstStyle/>
        <a:p>
          <a:endParaRPr lang="en-US"/>
        </a:p>
      </dgm:t>
    </dgm:pt>
    <dgm:pt modelId="{7AD59A04-2155-4E53-82A4-1B6CA29E0917}">
      <dgm:prSet phldrT="[Text]"/>
      <dgm:spPr/>
      <dgm:t>
        <a:bodyPr/>
        <a:lstStyle/>
        <a:p>
          <a:r>
            <a:rPr lang="en-US" dirty="0" smtClean="0"/>
            <a:t>AR/AP</a:t>
          </a:r>
          <a:endParaRPr lang="en-US" dirty="0"/>
        </a:p>
      </dgm:t>
    </dgm:pt>
    <dgm:pt modelId="{447D8156-6D33-4708-BE01-392D97903362}" type="parTrans" cxnId="{98954934-C228-4F6F-981B-D0DFD48D4862}">
      <dgm:prSet/>
      <dgm:spPr/>
      <dgm:t>
        <a:bodyPr/>
        <a:lstStyle/>
        <a:p>
          <a:endParaRPr lang="en-US"/>
        </a:p>
      </dgm:t>
    </dgm:pt>
    <dgm:pt modelId="{93284434-214C-461F-BFA1-9DBDA3849702}" type="sibTrans" cxnId="{98954934-C228-4F6F-981B-D0DFD48D4862}">
      <dgm:prSet/>
      <dgm:spPr/>
      <dgm:t>
        <a:bodyPr/>
        <a:lstStyle/>
        <a:p>
          <a:endParaRPr lang="en-US"/>
        </a:p>
      </dgm:t>
    </dgm:pt>
    <dgm:pt modelId="{42F562D7-28E6-4E5C-9406-328193696FDB}">
      <dgm:prSet phldrT="[Text]"/>
      <dgm:spPr/>
      <dgm:t>
        <a:bodyPr/>
        <a:lstStyle/>
        <a:p>
          <a:r>
            <a:rPr lang="en-US" dirty="0" smtClean="0"/>
            <a:t>Human Resources</a:t>
          </a:r>
          <a:endParaRPr lang="en-US" dirty="0"/>
        </a:p>
      </dgm:t>
    </dgm:pt>
    <dgm:pt modelId="{74D1F771-C485-4BBB-ABFC-D63B6704C7F6}" type="parTrans" cxnId="{EEB9931B-5891-4524-90BA-9C1500AC0675}">
      <dgm:prSet/>
      <dgm:spPr/>
      <dgm:t>
        <a:bodyPr/>
        <a:lstStyle/>
        <a:p>
          <a:endParaRPr lang="en-US"/>
        </a:p>
      </dgm:t>
    </dgm:pt>
    <dgm:pt modelId="{B8D8052B-D9EE-43E1-BF03-383BF4EE4F4A}" type="sibTrans" cxnId="{EEB9931B-5891-4524-90BA-9C1500AC0675}">
      <dgm:prSet/>
      <dgm:spPr/>
      <dgm:t>
        <a:bodyPr/>
        <a:lstStyle/>
        <a:p>
          <a:endParaRPr lang="en-US"/>
        </a:p>
      </dgm:t>
    </dgm:pt>
    <dgm:pt modelId="{DC78125B-0DE4-4EF5-9C12-0C2676F620E1}">
      <dgm:prSet phldrT="[Text]"/>
      <dgm:spPr/>
      <dgm:t>
        <a:bodyPr/>
        <a:lstStyle/>
        <a:p>
          <a:r>
            <a:rPr lang="en-US" dirty="0" smtClean="0"/>
            <a:t>Inventory</a:t>
          </a:r>
          <a:endParaRPr lang="en-US" dirty="0"/>
        </a:p>
      </dgm:t>
    </dgm:pt>
    <dgm:pt modelId="{139D3379-2110-430A-AD3E-9F9EA3BCADD0}" type="parTrans" cxnId="{19E8AFBC-9938-42CE-96EB-3FB13B3C5B09}">
      <dgm:prSet/>
      <dgm:spPr/>
      <dgm:t>
        <a:bodyPr/>
        <a:lstStyle/>
        <a:p>
          <a:endParaRPr lang="en-US"/>
        </a:p>
      </dgm:t>
    </dgm:pt>
    <dgm:pt modelId="{1B428EAE-FECA-4259-9F24-1FE663A0CF78}" type="sibTrans" cxnId="{19E8AFBC-9938-42CE-96EB-3FB13B3C5B09}">
      <dgm:prSet/>
      <dgm:spPr/>
      <dgm:t>
        <a:bodyPr/>
        <a:lstStyle/>
        <a:p>
          <a:endParaRPr lang="en-US"/>
        </a:p>
      </dgm:t>
    </dgm:pt>
    <dgm:pt modelId="{1BF0C5E6-D808-4ECC-90D6-062889C8C0B7}">
      <dgm:prSet phldrT="[Text]"/>
      <dgm:spPr/>
      <dgm:t>
        <a:bodyPr/>
        <a:lstStyle/>
        <a:p>
          <a:r>
            <a:rPr lang="en-US" dirty="0" smtClean="0"/>
            <a:t>Fixed Assets</a:t>
          </a:r>
          <a:endParaRPr lang="en-US" dirty="0"/>
        </a:p>
      </dgm:t>
    </dgm:pt>
    <dgm:pt modelId="{0C098162-7706-45DD-AF0D-D3F63DE3D34B}" type="parTrans" cxnId="{3D5B1A0D-181B-48F9-B9CE-EF5707572BA7}">
      <dgm:prSet/>
      <dgm:spPr/>
      <dgm:t>
        <a:bodyPr/>
        <a:lstStyle/>
        <a:p>
          <a:endParaRPr lang="en-US"/>
        </a:p>
      </dgm:t>
    </dgm:pt>
    <dgm:pt modelId="{FC496B7C-B6A9-4122-9CD8-C2A19517E362}" type="sibTrans" cxnId="{3D5B1A0D-181B-48F9-B9CE-EF5707572BA7}">
      <dgm:prSet/>
      <dgm:spPr/>
      <dgm:t>
        <a:bodyPr/>
        <a:lstStyle/>
        <a:p>
          <a:endParaRPr lang="en-US"/>
        </a:p>
      </dgm:t>
    </dgm:pt>
    <dgm:pt modelId="{683AC684-7DDB-4D32-AF9B-81045D370B2B}">
      <dgm:prSet phldrT="[Text]"/>
      <dgm:spPr/>
      <dgm:t>
        <a:bodyPr/>
        <a:lstStyle/>
        <a:p>
          <a:r>
            <a:rPr lang="en-US" dirty="0" smtClean="0"/>
            <a:t>PPM</a:t>
          </a:r>
          <a:endParaRPr lang="en-US" dirty="0"/>
        </a:p>
      </dgm:t>
    </dgm:pt>
    <dgm:pt modelId="{57FF2EB4-4924-458B-B31C-FCD44085338A}" type="parTrans" cxnId="{07600E7A-3D8F-4043-8EF3-0AB87BBC7898}">
      <dgm:prSet/>
      <dgm:spPr/>
      <dgm:t>
        <a:bodyPr/>
        <a:lstStyle/>
        <a:p>
          <a:endParaRPr lang="en-US"/>
        </a:p>
      </dgm:t>
    </dgm:pt>
    <dgm:pt modelId="{6ACFF3BC-6651-4ABD-BAC6-7490CD398E40}" type="sibTrans" cxnId="{07600E7A-3D8F-4043-8EF3-0AB87BBC7898}">
      <dgm:prSet/>
      <dgm:spPr/>
      <dgm:t>
        <a:bodyPr/>
        <a:lstStyle/>
        <a:p>
          <a:endParaRPr lang="en-US"/>
        </a:p>
      </dgm:t>
    </dgm:pt>
    <dgm:pt modelId="{31DC730A-C2ED-4C6D-B9C2-25E3B7F5DF54}">
      <dgm:prSet phldrT="[Text]"/>
      <dgm:spPr/>
      <dgm:t>
        <a:bodyPr/>
        <a:lstStyle/>
        <a:p>
          <a:r>
            <a:rPr lang="en-US" dirty="0" smtClean="0"/>
            <a:t>Supply Chain</a:t>
          </a:r>
          <a:endParaRPr lang="en-US" dirty="0"/>
        </a:p>
      </dgm:t>
    </dgm:pt>
    <dgm:pt modelId="{CD5B0424-DC93-41FB-9200-15F7467C2A99}" type="parTrans" cxnId="{D346A08F-4AD1-4CD8-9211-115030887AF4}">
      <dgm:prSet/>
      <dgm:spPr/>
      <dgm:t>
        <a:bodyPr/>
        <a:lstStyle/>
        <a:p>
          <a:endParaRPr lang="en-US"/>
        </a:p>
      </dgm:t>
    </dgm:pt>
    <dgm:pt modelId="{C3127A6F-D380-4CA0-80F8-520133E0E5F7}" type="sibTrans" cxnId="{D346A08F-4AD1-4CD8-9211-115030887AF4}">
      <dgm:prSet/>
      <dgm:spPr/>
      <dgm:t>
        <a:bodyPr/>
        <a:lstStyle/>
        <a:p>
          <a:endParaRPr lang="en-US"/>
        </a:p>
      </dgm:t>
    </dgm:pt>
    <dgm:pt modelId="{6F237A78-3CA0-4D7C-AF29-63107D64DE33}">
      <dgm:prSet phldrT="[Text]"/>
      <dgm:spPr/>
      <dgm:t>
        <a:bodyPr/>
        <a:lstStyle/>
        <a:p>
          <a:r>
            <a:rPr lang="en-US" b="0" dirty="0" smtClean="0">
              <a:solidFill>
                <a:schemeClr val="accent6">
                  <a:lumMod val="50000"/>
                </a:schemeClr>
              </a:solidFill>
            </a:rPr>
            <a:t>Budgeting/Planning</a:t>
          </a:r>
          <a:endParaRPr lang="en-US" b="0" dirty="0">
            <a:solidFill>
              <a:schemeClr val="accent6">
                <a:lumMod val="50000"/>
              </a:schemeClr>
            </a:solidFill>
          </a:endParaRPr>
        </a:p>
      </dgm:t>
    </dgm:pt>
    <dgm:pt modelId="{7A0F45CB-A2DA-4A13-A1A3-92DA44447004}" type="parTrans" cxnId="{8B62D5CB-4AEF-455E-AB75-08BD8CFE77CF}">
      <dgm:prSet/>
      <dgm:spPr/>
      <dgm:t>
        <a:bodyPr/>
        <a:lstStyle/>
        <a:p>
          <a:endParaRPr lang="en-US"/>
        </a:p>
      </dgm:t>
    </dgm:pt>
    <dgm:pt modelId="{C7FC6D29-1CA1-4B13-A0FA-D9D7248B277A}" type="sibTrans" cxnId="{8B62D5CB-4AEF-455E-AB75-08BD8CFE77CF}">
      <dgm:prSet/>
      <dgm:spPr/>
      <dgm:t>
        <a:bodyPr/>
        <a:lstStyle/>
        <a:p>
          <a:endParaRPr lang="en-US"/>
        </a:p>
      </dgm:t>
    </dgm:pt>
    <dgm:pt modelId="{F84DE9EB-DEB8-4DDC-B8E5-A48C17368C9E}">
      <dgm:prSet phldrT="[Text]"/>
      <dgm:spPr/>
      <dgm:t>
        <a:bodyPr/>
        <a:lstStyle/>
        <a:p>
          <a:r>
            <a:rPr lang="en-US" b="0" dirty="0" smtClean="0"/>
            <a:t>Predictive Analysis/Forecasting</a:t>
          </a:r>
          <a:endParaRPr lang="en-US" b="0" dirty="0"/>
        </a:p>
      </dgm:t>
    </dgm:pt>
    <dgm:pt modelId="{A127C76C-FA0C-4A4B-AC10-CAC870F1236E}" type="parTrans" cxnId="{F06DCFFC-760D-4339-B4D0-EAA0B2AB7B4E}">
      <dgm:prSet/>
      <dgm:spPr/>
      <dgm:t>
        <a:bodyPr/>
        <a:lstStyle/>
        <a:p>
          <a:endParaRPr lang="en-US"/>
        </a:p>
      </dgm:t>
    </dgm:pt>
    <dgm:pt modelId="{AA006F5A-593F-4508-B222-64B839E4FF98}" type="sibTrans" cxnId="{F06DCFFC-760D-4339-B4D0-EAA0B2AB7B4E}">
      <dgm:prSet/>
      <dgm:spPr/>
      <dgm:t>
        <a:bodyPr/>
        <a:lstStyle/>
        <a:p>
          <a:endParaRPr lang="en-US"/>
        </a:p>
      </dgm:t>
    </dgm:pt>
    <dgm:pt modelId="{39847CE0-A950-4724-8F0F-0170A9E84534}">
      <dgm:prSet phldrT="[Text]"/>
      <dgm:spPr/>
      <dgm:t>
        <a:bodyPr/>
        <a:lstStyle/>
        <a:p>
          <a:r>
            <a:rPr lang="en-US" b="0" dirty="0" smtClean="0"/>
            <a:t>Scorecards/Dashboards</a:t>
          </a:r>
          <a:endParaRPr lang="en-US" b="0" dirty="0"/>
        </a:p>
      </dgm:t>
    </dgm:pt>
    <dgm:pt modelId="{C1EFA7B9-2F67-41B1-960A-BE996CBD8737}" type="parTrans" cxnId="{BEB2C397-2DA5-4125-8BB6-7C16C77BDFC5}">
      <dgm:prSet/>
      <dgm:spPr/>
      <dgm:t>
        <a:bodyPr/>
        <a:lstStyle/>
        <a:p>
          <a:endParaRPr lang="en-US"/>
        </a:p>
      </dgm:t>
    </dgm:pt>
    <dgm:pt modelId="{59CFB38A-5833-42AB-97ED-20D2F395129C}" type="sibTrans" cxnId="{BEB2C397-2DA5-4125-8BB6-7C16C77BDFC5}">
      <dgm:prSet/>
      <dgm:spPr/>
      <dgm:t>
        <a:bodyPr/>
        <a:lstStyle/>
        <a:p>
          <a:endParaRPr lang="en-US"/>
        </a:p>
      </dgm:t>
    </dgm:pt>
    <dgm:pt modelId="{C5A0C087-9280-4D8C-BC46-5FBBBA302C0F}">
      <dgm:prSet phldrT="[Text]"/>
      <dgm:spPr/>
      <dgm:t>
        <a:bodyPr/>
        <a:lstStyle/>
        <a:p>
          <a:r>
            <a:rPr lang="en-US" b="0" dirty="0" smtClean="0"/>
            <a:t>Financial Consolidation &amp; Compliance</a:t>
          </a:r>
          <a:endParaRPr lang="en-US" b="0" dirty="0"/>
        </a:p>
      </dgm:t>
    </dgm:pt>
    <dgm:pt modelId="{A39669CF-C126-4916-AF4B-5FBCB66A3EC3}" type="parTrans" cxnId="{B2EECEAB-82CB-4D67-918B-7DCFC294649D}">
      <dgm:prSet/>
      <dgm:spPr/>
      <dgm:t>
        <a:bodyPr/>
        <a:lstStyle/>
        <a:p>
          <a:endParaRPr lang="en-US"/>
        </a:p>
      </dgm:t>
    </dgm:pt>
    <dgm:pt modelId="{9E4E1BE8-D6D1-40C3-B772-6600FDF75EDD}" type="sibTrans" cxnId="{B2EECEAB-82CB-4D67-918B-7DCFC294649D}">
      <dgm:prSet/>
      <dgm:spPr/>
      <dgm:t>
        <a:bodyPr/>
        <a:lstStyle/>
        <a:p>
          <a:endParaRPr lang="en-US"/>
        </a:p>
      </dgm:t>
    </dgm:pt>
    <dgm:pt modelId="{CC325194-5237-4681-9984-9FA04A65C4F7}">
      <dgm:prSet phldrT="[Text]"/>
      <dgm:spPr/>
      <dgm:t>
        <a:bodyPr/>
        <a:lstStyle/>
        <a:p>
          <a:r>
            <a:rPr lang="en-US" b="0" dirty="0" smtClean="0"/>
            <a:t>Long Range Modeling</a:t>
          </a:r>
          <a:endParaRPr lang="en-US" b="0" dirty="0"/>
        </a:p>
      </dgm:t>
    </dgm:pt>
    <dgm:pt modelId="{9F1834B3-DC59-47B4-A509-097D42400DAF}" type="parTrans" cxnId="{E3CF1CEB-1E0C-4A95-8081-FF0B51CE7A42}">
      <dgm:prSet/>
      <dgm:spPr/>
      <dgm:t>
        <a:bodyPr/>
        <a:lstStyle/>
        <a:p>
          <a:endParaRPr lang="en-US"/>
        </a:p>
      </dgm:t>
    </dgm:pt>
    <dgm:pt modelId="{7844F193-156E-4CD6-94F9-16A30C1D5485}" type="sibTrans" cxnId="{E3CF1CEB-1E0C-4A95-8081-FF0B51CE7A42}">
      <dgm:prSet/>
      <dgm:spPr/>
      <dgm:t>
        <a:bodyPr/>
        <a:lstStyle/>
        <a:p>
          <a:endParaRPr lang="en-US"/>
        </a:p>
      </dgm:t>
    </dgm:pt>
    <dgm:pt modelId="{5730E17D-8DFA-40D6-9D98-7B3EE9916B1B}">
      <dgm:prSet phldrT="[Text]"/>
      <dgm:spPr/>
      <dgm:t>
        <a:bodyPr/>
        <a:lstStyle/>
        <a:p>
          <a:r>
            <a:rPr lang="en-US" b="0" dirty="0" smtClean="0"/>
            <a:t>Master Data Management</a:t>
          </a:r>
          <a:endParaRPr lang="en-US" b="0" dirty="0"/>
        </a:p>
      </dgm:t>
    </dgm:pt>
    <dgm:pt modelId="{F6C8034D-2B5B-46E4-9D0D-C205C5D755F0}" type="parTrans" cxnId="{B151D09F-082E-44BC-850F-0EE6DCC6D621}">
      <dgm:prSet/>
      <dgm:spPr/>
      <dgm:t>
        <a:bodyPr/>
        <a:lstStyle/>
        <a:p>
          <a:endParaRPr lang="en-US"/>
        </a:p>
      </dgm:t>
    </dgm:pt>
    <dgm:pt modelId="{B3369C70-97BB-4416-98FA-A6E5A067C7FD}" type="sibTrans" cxnId="{B151D09F-082E-44BC-850F-0EE6DCC6D621}">
      <dgm:prSet/>
      <dgm:spPr/>
      <dgm:t>
        <a:bodyPr/>
        <a:lstStyle/>
        <a:p>
          <a:endParaRPr lang="en-US"/>
        </a:p>
      </dgm:t>
    </dgm:pt>
    <dgm:pt modelId="{42CF6D2F-E727-4149-BD24-09353388CB51}">
      <dgm:prSet phldrT="[Text]"/>
      <dgm:spPr/>
      <dgm:t>
        <a:bodyPr/>
        <a:lstStyle/>
        <a:p>
          <a:r>
            <a:rPr lang="en-US" b="0" dirty="0" smtClean="0"/>
            <a:t>Interactive Reporting</a:t>
          </a:r>
          <a:endParaRPr lang="en-US" b="0" dirty="0"/>
        </a:p>
      </dgm:t>
    </dgm:pt>
    <dgm:pt modelId="{BDABCC6A-9F57-4F60-95E3-FC6E96AE0BF1}" type="parTrans" cxnId="{F6450BB8-901B-4F4D-BD3B-AC9FB340055D}">
      <dgm:prSet/>
      <dgm:spPr/>
      <dgm:t>
        <a:bodyPr/>
        <a:lstStyle/>
        <a:p>
          <a:endParaRPr lang="en-US"/>
        </a:p>
      </dgm:t>
    </dgm:pt>
    <dgm:pt modelId="{E3E5FCFE-413D-4BBB-8A1B-8F8EC5BC7C15}" type="sibTrans" cxnId="{F6450BB8-901B-4F4D-BD3B-AC9FB340055D}">
      <dgm:prSet/>
      <dgm:spPr/>
      <dgm:t>
        <a:bodyPr/>
        <a:lstStyle/>
        <a:p>
          <a:endParaRPr lang="en-US"/>
        </a:p>
      </dgm:t>
    </dgm:pt>
    <dgm:pt modelId="{C3A38B68-B601-4238-95BF-BC1E932EF2C1}">
      <dgm:prSet phldrT="[Text]"/>
      <dgm:spPr/>
      <dgm:t>
        <a:bodyPr/>
        <a:lstStyle/>
        <a:p>
          <a:endParaRPr lang="en-US" dirty="0"/>
        </a:p>
      </dgm:t>
    </dgm:pt>
    <dgm:pt modelId="{B9812C86-CB86-4E95-B85D-8E12A985085D}" type="parTrans" cxnId="{282C2898-DEBA-4E29-8FCF-06B6F619BC78}">
      <dgm:prSet/>
      <dgm:spPr/>
      <dgm:t>
        <a:bodyPr/>
        <a:lstStyle/>
        <a:p>
          <a:endParaRPr lang="en-US"/>
        </a:p>
      </dgm:t>
    </dgm:pt>
    <dgm:pt modelId="{43B0D4A4-467A-4B5C-8F32-A57D7E47A872}" type="sibTrans" cxnId="{282C2898-DEBA-4E29-8FCF-06B6F619BC78}">
      <dgm:prSet/>
      <dgm:spPr/>
      <dgm:t>
        <a:bodyPr/>
        <a:lstStyle/>
        <a:p>
          <a:endParaRPr lang="en-US"/>
        </a:p>
      </dgm:t>
    </dgm:pt>
    <dgm:pt modelId="{60F15331-1245-4CAD-88DF-91B8FD7401BC}">
      <dgm:prSet phldrT="[Text]"/>
      <dgm:spPr/>
      <dgm:t>
        <a:bodyPr/>
        <a:lstStyle/>
        <a:p>
          <a:endParaRPr lang="en-US" b="0" dirty="0">
            <a:solidFill>
              <a:schemeClr val="accent6">
                <a:lumMod val="50000"/>
              </a:schemeClr>
            </a:solidFill>
          </a:endParaRPr>
        </a:p>
      </dgm:t>
    </dgm:pt>
    <dgm:pt modelId="{23138EEE-09E3-4838-992E-6ACAE9F527D8}" type="parTrans" cxnId="{D6BDD811-8A8C-41E9-A7AC-77C68D42D726}">
      <dgm:prSet/>
      <dgm:spPr/>
      <dgm:t>
        <a:bodyPr/>
        <a:lstStyle/>
        <a:p>
          <a:endParaRPr lang="en-US"/>
        </a:p>
      </dgm:t>
    </dgm:pt>
    <dgm:pt modelId="{8FDE458C-82DF-46BD-93C3-752B5960CBEB}" type="sibTrans" cxnId="{D6BDD811-8A8C-41E9-A7AC-77C68D42D726}">
      <dgm:prSet/>
      <dgm:spPr/>
      <dgm:t>
        <a:bodyPr/>
        <a:lstStyle/>
        <a:p>
          <a:endParaRPr lang="en-US"/>
        </a:p>
      </dgm:t>
    </dgm:pt>
    <dgm:pt modelId="{65288670-18BF-46A3-AA06-1DD841EED06C}" type="pres">
      <dgm:prSet presAssocID="{D6C9A45F-FA75-431C-8D62-7DD33E1CDAEE}" presName="compositeShape" presStyleCnt="0">
        <dgm:presLayoutVars>
          <dgm:chMax val="7"/>
          <dgm:dir/>
          <dgm:resizeHandles val="exact"/>
        </dgm:presLayoutVars>
      </dgm:prSet>
      <dgm:spPr/>
    </dgm:pt>
    <dgm:pt modelId="{78D13DEE-8FDF-4249-BD28-52BAAEDAA4BA}" type="pres">
      <dgm:prSet presAssocID="{D7E6B146-C827-4E1A-B18A-90003670E29B}" presName="circ1" presStyleLbl="vennNode1" presStyleIdx="0" presStyleCnt="2"/>
      <dgm:spPr/>
      <dgm:t>
        <a:bodyPr/>
        <a:lstStyle/>
        <a:p>
          <a:endParaRPr lang="en-US"/>
        </a:p>
      </dgm:t>
    </dgm:pt>
    <dgm:pt modelId="{5485D251-8352-4017-AC1A-29503E54DBD9}" type="pres">
      <dgm:prSet presAssocID="{D7E6B146-C827-4E1A-B18A-90003670E29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E9F6A-8FA1-49B1-8296-17EBB8DB0522}" type="pres">
      <dgm:prSet presAssocID="{C2749813-FE82-4667-A48E-34B01DF1A9F7}" presName="circ2" presStyleLbl="vennNode1" presStyleIdx="1" presStyleCnt="2"/>
      <dgm:spPr/>
      <dgm:t>
        <a:bodyPr/>
        <a:lstStyle/>
        <a:p>
          <a:endParaRPr lang="en-US"/>
        </a:p>
      </dgm:t>
    </dgm:pt>
    <dgm:pt modelId="{869E252E-A728-442E-8FB8-01824D097D2C}" type="pres">
      <dgm:prSet presAssocID="{C2749813-FE82-4667-A48E-34B01DF1A9F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78E2ED-6998-44F9-AB4B-F62AF048DB1B}" type="presOf" srcId="{C3A38B68-B601-4238-95BF-BC1E932EF2C1}" destId="{5485D251-8352-4017-AC1A-29503E54DBD9}" srcOrd="1" destOrd="1" presId="urn:microsoft.com/office/officeart/2005/8/layout/venn1"/>
    <dgm:cxn modelId="{201EB1F2-3FFF-4A94-93E8-E66176EA779B}" type="presOf" srcId="{42CF6D2F-E727-4149-BD24-09353388CB51}" destId="{A83E9F6A-8FA1-49B1-8296-17EBB8DB0522}" srcOrd="0" destOrd="8" presId="urn:microsoft.com/office/officeart/2005/8/layout/venn1"/>
    <dgm:cxn modelId="{A767F660-6419-4000-AE32-7ED80C9A70D3}" type="presOf" srcId="{C5A0C087-9280-4D8C-BC46-5FBBBA302C0F}" destId="{A83E9F6A-8FA1-49B1-8296-17EBB8DB0522}" srcOrd="0" destOrd="5" presId="urn:microsoft.com/office/officeart/2005/8/layout/venn1"/>
    <dgm:cxn modelId="{EFD08950-816E-4851-A4AC-655534C27AF1}" type="presOf" srcId="{7AD59A04-2155-4E53-82A4-1B6CA29E0917}" destId="{5485D251-8352-4017-AC1A-29503E54DBD9}" srcOrd="1" destOrd="3" presId="urn:microsoft.com/office/officeart/2005/8/layout/venn1"/>
    <dgm:cxn modelId="{F6450BB8-901B-4F4D-BD3B-AC9FB340055D}" srcId="{C2749813-FE82-4667-A48E-34B01DF1A9F7}" destId="{42CF6D2F-E727-4149-BD24-09353388CB51}" srcOrd="7" destOrd="0" parTransId="{BDABCC6A-9F57-4F60-95E3-FC6E96AE0BF1}" sibTransId="{E3E5FCFE-413D-4BBB-8A1B-8F8EC5BC7C15}"/>
    <dgm:cxn modelId="{C546EA6F-9A5B-4C25-A235-FE9E87861C8F}" type="presOf" srcId="{C3A38B68-B601-4238-95BF-BC1E932EF2C1}" destId="{78D13DEE-8FDF-4249-BD28-52BAAEDAA4BA}" srcOrd="0" destOrd="1" presId="urn:microsoft.com/office/officeart/2005/8/layout/venn1"/>
    <dgm:cxn modelId="{B9E73F0C-817B-47ED-BD6F-BA233C017DC0}" type="presOf" srcId="{6F237A78-3CA0-4D7C-AF29-63107D64DE33}" destId="{A83E9F6A-8FA1-49B1-8296-17EBB8DB0522}" srcOrd="0" destOrd="2" presId="urn:microsoft.com/office/officeart/2005/8/layout/venn1"/>
    <dgm:cxn modelId="{2C8ECAD1-69A2-4826-9BA2-7085057DB430}" type="presOf" srcId="{C5A0C087-9280-4D8C-BC46-5FBBBA302C0F}" destId="{869E252E-A728-442E-8FB8-01824D097D2C}" srcOrd="1" destOrd="5" presId="urn:microsoft.com/office/officeart/2005/8/layout/venn1"/>
    <dgm:cxn modelId="{B151D09F-082E-44BC-850F-0EE6DCC6D621}" srcId="{C2749813-FE82-4667-A48E-34B01DF1A9F7}" destId="{5730E17D-8DFA-40D6-9D98-7B3EE9916B1B}" srcOrd="6" destOrd="0" parTransId="{F6C8034D-2B5B-46E4-9D0D-C205C5D755F0}" sibTransId="{B3369C70-97BB-4416-98FA-A6E5A067C7FD}"/>
    <dgm:cxn modelId="{D346A08F-4AD1-4CD8-9211-115030887AF4}" srcId="{D7E6B146-C827-4E1A-B18A-90003670E29B}" destId="{31DC730A-C2ED-4C6D-B9C2-25E3B7F5DF54}" srcOrd="7" destOrd="0" parTransId="{CD5B0424-DC93-41FB-9200-15F7467C2A99}" sibTransId="{C3127A6F-D380-4CA0-80F8-520133E0E5F7}"/>
    <dgm:cxn modelId="{00B8896B-04E0-4B14-B592-6FDB6416D242}" type="presOf" srcId="{42F562D7-28E6-4E5C-9406-328193696FDB}" destId="{78D13DEE-8FDF-4249-BD28-52BAAEDAA4BA}" srcOrd="0" destOrd="4" presId="urn:microsoft.com/office/officeart/2005/8/layout/venn1"/>
    <dgm:cxn modelId="{E678F895-A25C-4044-88E2-74C5755121D9}" type="presOf" srcId="{5730E17D-8DFA-40D6-9D98-7B3EE9916B1B}" destId="{A83E9F6A-8FA1-49B1-8296-17EBB8DB0522}" srcOrd="0" destOrd="7" presId="urn:microsoft.com/office/officeart/2005/8/layout/venn1"/>
    <dgm:cxn modelId="{128869A0-5387-47D2-B6EE-9F0BBD89D13D}" type="presOf" srcId="{6F237A78-3CA0-4D7C-AF29-63107D64DE33}" destId="{869E252E-A728-442E-8FB8-01824D097D2C}" srcOrd="1" destOrd="2" presId="urn:microsoft.com/office/officeart/2005/8/layout/venn1"/>
    <dgm:cxn modelId="{4F7DA0B7-8926-4BA9-A6F9-E2164D17E48A}" type="presOf" srcId="{F84DE9EB-DEB8-4DDC-B8E5-A48C17368C9E}" destId="{869E252E-A728-442E-8FB8-01824D097D2C}" srcOrd="1" destOrd="3" presId="urn:microsoft.com/office/officeart/2005/8/layout/venn1"/>
    <dgm:cxn modelId="{0EB29DA1-CEA6-4070-B82D-BF7D1739C864}" type="presOf" srcId="{DC78125B-0DE4-4EF5-9C12-0C2676F620E1}" destId="{5485D251-8352-4017-AC1A-29503E54DBD9}" srcOrd="1" destOrd="5" presId="urn:microsoft.com/office/officeart/2005/8/layout/venn1"/>
    <dgm:cxn modelId="{6C4183D6-10EB-4E29-A19A-786EFDCB5D19}" type="presOf" srcId="{39847CE0-A950-4724-8F0F-0170A9E84534}" destId="{869E252E-A728-442E-8FB8-01824D097D2C}" srcOrd="1" destOrd="4" presId="urn:microsoft.com/office/officeart/2005/8/layout/venn1"/>
    <dgm:cxn modelId="{4230ACA1-D721-4E24-9E5A-83872B1332AC}" type="presOf" srcId="{DC78125B-0DE4-4EF5-9C12-0C2676F620E1}" destId="{78D13DEE-8FDF-4249-BD28-52BAAEDAA4BA}" srcOrd="0" destOrd="5" presId="urn:microsoft.com/office/officeart/2005/8/layout/venn1"/>
    <dgm:cxn modelId="{98954934-C228-4F6F-981B-D0DFD48D4862}" srcId="{D7E6B146-C827-4E1A-B18A-90003670E29B}" destId="{7AD59A04-2155-4E53-82A4-1B6CA29E0917}" srcOrd="2" destOrd="0" parTransId="{447D8156-6D33-4708-BE01-392D97903362}" sibTransId="{93284434-214C-461F-BFA1-9DBDA3849702}"/>
    <dgm:cxn modelId="{3A679567-7124-4294-9D17-96E1F4F40A14}" type="presOf" srcId="{5730E17D-8DFA-40D6-9D98-7B3EE9916B1B}" destId="{869E252E-A728-442E-8FB8-01824D097D2C}" srcOrd="1" destOrd="7" presId="urn:microsoft.com/office/officeart/2005/8/layout/venn1"/>
    <dgm:cxn modelId="{98B04591-4AE3-46B9-9CDD-3118BBDA83EB}" type="presOf" srcId="{60F15331-1245-4CAD-88DF-91B8FD7401BC}" destId="{A83E9F6A-8FA1-49B1-8296-17EBB8DB0522}" srcOrd="0" destOrd="1" presId="urn:microsoft.com/office/officeart/2005/8/layout/venn1"/>
    <dgm:cxn modelId="{E3CF1CEB-1E0C-4A95-8081-FF0B51CE7A42}" srcId="{C2749813-FE82-4667-A48E-34B01DF1A9F7}" destId="{CC325194-5237-4681-9984-9FA04A65C4F7}" srcOrd="5" destOrd="0" parTransId="{9F1834B3-DC59-47B4-A509-097D42400DAF}" sibTransId="{7844F193-156E-4CD6-94F9-16A30C1D5485}"/>
    <dgm:cxn modelId="{59D27855-512D-44ED-BCAD-ECE863EDA7A9}" type="presOf" srcId="{CC325194-5237-4681-9984-9FA04A65C4F7}" destId="{A83E9F6A-8FA1-49B1-8296-17EBB8DB0522}" srcOrd="0" destOrd="6" presId="urn:microsoft.com/office/officeart/2005/8/layout/venn1"/>
    <dgm:cxn modelId="{03E570F9-F3BC-4181-8941-A1C98FB1A7B2}" type="presOf" srcId="{683AC684-7DDB-4D32-AF9B-81045D370B2B}" destId="{5485D251-8352-4017-AC1A-29503E54DBD9}" srcOrd="1" destOrd="7" presId="urn:microsoft.com/office/officeart/2005/8/layout/venn1"/>
    <dgm:cxn modelId="{3CD84F69-9E61-4233-A65C-153C1F6256C8}" type="presOf" srcId="{683AC684-7DDB-4D32-AF9B-81045D370B2B}" destId="{78D13DEE-8FDF-4249-BD28-52BAAEDAA4BA}" srcOrd="0" destOrd="7" presId="urn:microsoft.com/office/officeart/2005/8/layout/venn1"/>
    <dgm:cxn modelId="{B9257B5C-9B2E-46F4-A4ED-6761A5A69E0E}" type="presOf" srcId="{F84DE9EB-DEB8-4DDC-B8E5-A48C17368C9E}" destId="{A83E9F6A-8FA1-49B1-8296-17EBB8DB0522}" srcOrd="0" destOrd="3" presId="urn:microsoft.com/office/officeart/2005/8/layout/venn1"/>
    <dgm:cxn modelId="{79CC9BDF-5F63-49CE-838B-CC86D568B9A3}" type="presOf" srcId="{42F562D7-28E6-4E5C-9406-328193696FDB}" destId="{5485D251-8352-4017-AC1A-29503E54DBD9}" srcOrd="1" destOrd="4" presId="urn:microsoft.com/office/officeart/2005/8/layout/venn1"/>
    <dgm:cxn modelId="{0E78A5D9-CF09-4DE2-9828-541500D18ABC}" type="presOf" srcId="{1BF0C5E6-D808-4ECC-90D6-062889C8C0B7}" destId="{78D13DEE-8FDF-4249-BD28-52BAAEDAA4BA}" srcOrd="0" destOrd="6" presId="urn:microsoft.com/office/officeart/2005/8/layout/venn1"/>
    <dgm:cxn modelId="{C07A329F-8891-4D3A-A0B9-B1C9C1AFD9A0}" type="presOf" srcId="{60F15331-1245-4CAD-88DF-91B8FD7401BC}" destId="{869E252E-A728-442E-8FB8-01824D097D2C}" srcOrd="1" destOrd="1" presId="urn:microsoft.com/office/officeart/2005/8/layout/venn1"/>
    <dgm:cxn modelId="{FFA5E0B7-86B1-401F-9FF7-1A8D45D1E489}" type="presOf" srcId="{EA4F28B8-419B-4207-AE9F-CD89D9385EEC}" destId="{78D13DEE-8FDF-4249-BD28-52BAAEDAA4BA}" srcOrd="0" destOrd="2" presId="urn:microsoft.com/office/officeart/2005/8/layout/venn1"/>
    <dgm:cxn modelId="{8B62D5CB-4AEF-455E-AB75-08BD8CFE77CF}" srcId="{C2749813-FE82-4667-A48E-34B01DF1A9F7}" destId="{6F237A78-3CA0-4D7C-AF29-63107D64DE33}" srcOrd="1" destOrd="0" parTransId="{7A0F45CB-A2DA-4A13-A1A3-92DA44447004}" sibTransId="{C7FC6D29-1CA1-4B13-A0FA-D9D7248B277A}"/>
    <dgm:cxn modelId="{F06DCFFC-760D-4339-B4D0-EAA0B2AB7B4E}" srcId="{C2749813-FE82-4667-A48E-34B01DF1A9F7}" destId="{F84DE9EB-DEB8-4DDC-B8E5-A48C17368C9E}" srcOrd="2" destOrd="0" parTransId="{A127C76C-FA0C-4A4B-AC10-CAC870F1236E}" sibTransId="{AA006F5A-593F-4508-B222-64B839E4FF98}"/>
    <dgm:cxn modelId="{6022CBC6-47C9-4165-BDCD-1290CDD5C6C6}" type="presOf" srcId="{7AD59A04-2155-4E53-82A4-1B6CA29E0917}" destId="{78D13DEE-8FDF-4249-BD28-52BAAEDAA4BA}" srcOrd="0" destOrd="3" presId="urn:microsoft.com/office/officeart/2005/8/layout/venn1"/>
    <dgm:cxn modelId="{3D5B1A0D-181B-48F9-B9CE-EF5707572BA7}" srcId="{D7E6B146-C827-4E1A-B18A-90003670E29B}" destId="{1BF0C5E6-D808-4ECC-90D6-062889C8C0B7}" srcOrd="5" destOrd="0" parTransId="{0C098162-7706-45DD-AF0D-D3F63DE3D34B}" sibTransId="{FC496B7C-B6A9-4122-9CD8-C2A19517E362}"/>
    <dgm:cxn modelId="{FC76956C-DC35-4731-A891-B8D48932F823}" srcId="{D7E6B146-C827-4E1A-B18A-90003670E29B}" destId="{EA4F28B8-419B-4207-AE9F-CD89D9385EEC}" srcOrd="1" destOrd="0" parTransId="{9C980EC5-6A5E-4684-9878-1113702D5232}" sibTransId="{715EAB2E-E479-42AF-963D-05168EA915F5}"/>
    <dgm:cxn modelId="{36398E4D-7925-4972-8D55-B95A4ADBB7C3}" type="presOf" srcId="{1BF0C5E6-D808-4ECC-90D6-062889C8C0B7}" destId="{5485D251-8352-4017-AC1A-29503E54DBD9}" srcOrd="1" destOrd="6" presId="urn:microsoft.com/office/officeart/2005/8/layout/venn1"/>
    <dgm:cxn modelId="{B2EECEAB-82CB-4D67-918B-7DCFC294649D}" srcId="{C2749813-FE82-4667-A48E-34B01DF1A9F7}" destId="{C5A0C087-9280-4D8C-BC46-5FBBBA302C0F}" srcOrd="4" destOrd="0" parTransId="{A39669CF-C126-4916-AF4B-5FBCB66A3EC3}" sibTransId="{9E4E1BE8-D6D1-40C3-B772-6600FDF75EDD}"/>
    <dgm:cxn modelId="{09CD0A70-FDBE-4117-AE0C-631A6DC1047F}" srcId="{D6C9A45F-FA75-431C-8D62-7DD33E1CDAEE}" destId="{C2749813-FE82-4667-A48E-34B01DF1A9F7}" srcOrd="1" destOrd="0" parTransId="{A5714D34-46B4-4E98-8B95-910E5BA2DD6E}" sibTransId="{F61F5348-AAE4-4406-B42A-123CCDD4DDE2}"/>
    <dgm:cxn modelId="{EEB9931B-5891-4524-90BA-9C1500AC0675}" srcId="{D7E6B146-C827-4E1A-B18A-90003670E29B}" destId="{42F562D7-28E6-4E5C-9406-328193696FDB}" srcOrd="3" destOrd="0" parTransId="{74D1F771-C485-4BBB-ABFC-D63B6704C7F6}" sibTransId="{B8D8052B-D9EE-43E1-BF03-383BF4EE4F4A}"/>
    <dgm:cxn modelId="{1FEBB41C-D3FA-401A-B7DC-9ECD2C7D4FAE}" type="presOf" srcId="{C2749813-FE82-4667-A48E-34B01DF1A9F7}" destId="{A83E9F6A-8FA1-49B1-8296-17EBB8DB0522}" srcOrd="0" destOrd="0" presId="urn:microsoft.com/office/officeart/2005/8/layout/venn1"/>
    <dgm:cxn modelId="{05138DA9-5AEC-4B57-9F93-F31BC0C3AC63}" type="presOf" srcId="{D7E6B146-C827-4E1A-B18A-90003670E29B}" destId="{78D13DEE-8FDF-4249-BD28-52BAAEDAA4BA}" srcOrd="0" destOrd="0" presId="urn:microsoft.com/office/officeart/2005/8/layout/venn1"/>
    <dgm:cxn modelId="{7DFB3279-3E9E-4EBB-B385-29C71225173E}" type="presOf" srcId="{39847CE0-A950-4724-8F0F-0170A9E84534}" destId="{A83E9F6A-8FA1-49B1-8296-17EBB8DB0522}" srcOrd="0" destOrd="4" presId="urn:microsoft.com/office/officeart/2005/8/layout/venn1"/>
    <dgm:cxn modelId="{95B1C6B8-FA7D-4D76-82FF-2886F0142B4C}" type="presOf" srcId="{EA4F28B8-419B-4207-AE9F-CD89D9385EEC}" destId="{5485D251-8352-4017-AC1A-29503E54DBD9}" srcOrd="1" destOrd="2" presId="urn:microsoft.com/office/officeart/2005/8/layout/venn1"/>
    <dgm:cxn modelId="{1775F2F3-E278-488D-AF03-C16F99987BE1}" type="presOf" srcId="{D6C9A45F-FA75-431C-8D62-7DD33E1CDAEE}" destId="{65288670-18BF-46A3-AA06-1DD841EED06C}" srcOrd="0" destOrd="0" presId="urn:microsoft.com/office/officeart/2005/8/layout/venn1"/>
    <dgm:cxn modelId="{AD8320B3-54AF-4CEA-94DE-726BE455BA7F}" type="presOf" srcId="{D7E6B146-C827-4E1A-B18A-90003670E29B}" destId="{5485D251-8352-4017-AC1A-29503E54DBD9}" srcOrd="1" destOrd="0" presId="urn:microsoft.com/office/officeart/2005/8/layout/venn1"/>
    <dgm:cxn modelId="{020323CD-DBCE-49DB-BFF2-1A312578BAAC}" type="presOf" srcId="{31DC730A-C2ED-4C6D-B9C2-25E3B7F5DF54}" destId="{5485D251-8352-4017-AC1A-29503E54DBD9}" srcOrd="1" destOrd="8" presId="urn:microsoft.com/office/officeart/2005/8/layout/venn1"/>
    <dgm:cxn modelId="{19E8AFBC-9938-42CE-96EB-3FB13B3C5B09}" srcId="{D7E6B146-C827-4E1A-B18A-90003670E29B}" destId="{DC78125B-0DE4-4EF5-9C12-0C2676F620E1}" srcOrd="4" destOrd="0" parTransId="{139D3379-2110-430A-AD3E-9F9EA3BCADD0}" sibTransId="{1B428EAE-FECA-4259-9F24-1FE663A0CF78}"/>
    <dgm:cxn modelId="{D6BDD811-8A8C-41E9-A7AC-77C68D42D726}" srcId="{C2749813-FE82-4667-A48E-34B01DF1A9F7}" destId="{60F15331-1245-4CAD-88DF-91B8FD7401BC}" srcOrd="0" destOrd="0" parTransId="{23138EEE-09E3-4838-992E-6ACAE9F527D8}" sibTransId="{8FDE458C-82DF-46BD-93C3-752B5960CBEB}"/>
    <dgm:cxn modelId="{CAADC62D-A4BE-465F-83C6-97E7BA5B8841}" type="presOf" srcId="{42CF6D2F-E727-4149-BD24-09353388CB51}" destId="{869E252E-A728-442E-8FB8-01824D097D2C}" srcOrd="1" destOrd="8" presId="urn:microsoft.com/office/officeart/2005/8/layout/venn1"/>
    <dgm:cxn modelId="{05766E9C-B38F-483A-A65C-32C353E9A743}" type="presOf" srcId="{31DC730A-C2ED-4C6D-B9C2-25E3B7F5DF54}" destId="{78D13DEE-8FDF-4249-BD28-52BAAEDAA4BA}" srcOrd="0" destOrd="8" presId="urn:microsoft.com/office/officeart/2005/8/layout/venn1"/>
    <dgm:cxn modelId="{282C2898-DEBA-4E29-8FCF-06B6F619BC78}" srcId="{D7E6B146-C827-4E1A-B18A-90003670E29B}" destId="{C3A38B68-B601-4238-95BF-BC1E932EF2C1}" srcOrd="0" destOrd="0" parTransId="{B9812C86-CB86-4E95-B85D-8E12A985085D}" sibTransId="{43B0D4A4-467A-4B5C-8F32-A57D7E47A872}"/>
    <dgm:cxn modelId="{74342A6B-B483-415F-AF0B-19D65011E914}" type="presOf" srcId="{CC325194-5237-4681-9984-9FA04A65C4F7}" destId="{869E252E-A728-442E-8FB8-01824D097D2C}" srcOrd="1" destOrd="6" presId="urn:microsoft.com/office/officeart/2005/8/layout/venn1"/>
    <dgm:cxn modelId="{996C7CE9-44F5-432F-8AD5-70A6C53F555F}" type="presOf" srcId="{C2749813-FE82-4667-A48E-34B01DF1A9F7}" destId="{869E252E-A728-442E-8FB8-01824D097D2C}" srcOrd="1" destOrd="0" presId="urn:microsoft.com/office/officeart/2005/8/layout/venn1"/>
    <dgm:cxn modelId="{474B439B-0613-4CF8-98EC-8EE4C9D1CF1D}" srcId="{D6C9A45F-FA75-431C-8D62-7DD33E1CDAEE}" destId="{D7E6B146-C827-4E1A-B18A-90003670E29B}" srcOrd="0" destOrd="0" parTransId="{1CAD818B-CF33-4FEE-AEF8-EF98E4F34E04}" sibTransId="{6FFE9CFE-20A8-4D40-85A2-28F35B550821}"/>
    <dgm:cxn modelId="{BEB2C397-2DA5-4125-8BB6-7C16C77BDFC5}" srcId="{C2749813-FE82-4667-A48E-34B01DF1A9F7}" destId="{39847CE0-A950-4724-8F0F-0170A9E84534}" srcOrd="3" destOrd="0" parTransId="{C1EFA7B9-2F67-41B1-960A-BE996CBD8737}" sibTransId="{59CFB38A-5833-42AB-97ED-20D2F395129C}"/>
    <dgm:cxn modelId="{07600E7A-3D8F-4043-8EF3-0AB87BBC7898}" srcId="{D7E6B146-C827-4E1A-B18A-90003670E29B}" destId="{683AC684-7DDB-4D32-AF9B-81045D370B2B}" srcOrd="6" destOrd="0" parTransId="{57FF2EB4-4924-458B-B31C-FCD44085338A}" sibTransId="{6ACFF3BC-6651-4ABD-BAC6-7490CD398E40}"/>
    <dgm:cxn modelId="{05BCA8FE-AAF4-4172-B24C-0EBD380CDE3F}" type="presParOf" srcId="{65288670-18BF-46A3-AA06-1DD841EED06C}" destId="{78D13DEE-8FDF-4249-BD28-52BAAEDAA4BA}" srcOrd="0" destOrd="0" presId="urn:microsoft.com/office/officeart/2005/8/layout/venn1"/>
    <dgm:cxn modelId="{C8438CA2-5BBA-49A7-B7B5-09562A398664}" type="presParOf" srcId="{65288670-18BF-46A3-AA06-1DD841EED06C}" destId="{5485D251-8352-4017-AC1A-29503E54DBD9}" srcOrd="1" destOrd="0" presId="urn:microsoft.com/office/officeart/2005/8/layout/venn1"/>
    <dgm:cxn modelId="{B201F76E-FCFE-444C-A22A-CAE2E00258F2}" type="presParOf" srcId="{65288670-18BF-46A3-AA06-1DD841EED06C}" destId="{A83E9F6A-8FA1-49B1-8296-17EBB8DB0522}" srcOrd="2" destOrd="0" presId="urn:microsoft.com/office/officeart/2005/8/layout/venn1"/>
    <dgm:cxn modelId="{21A0AE67-5E3F-4DB9-B2F3-457829932C61}" type="presParOf" srcId="{65288670-18BF-46A3-AA06-1DD841EED06C}" destId="{869E252E-A728-442E-8FB8-01824D097D2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13DEE-8FDF-4249-BD28-52BAAEDAA4BA}">
      <dsp:nvSpPr>
        <dsp:cNvPr id="0" name=""/>
        <dsp:cNvSpPr/>
      </dsp:nvSpPr>
      <dsp:spPr>
        <a:xfrm>
          <a:off x="1825368" y="12172"/>
          <a:ext cx="4450817" cy="44508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ERP </a:t>
          </a:r>
          <a:endParaRPr lang="en-US" sz="22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General Ledger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AR/AP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Human Resources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Inventory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Fixed Assets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PPM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Supply Chain</a:t>
          </a:r>
          <a:endParaRPr lang="en-US" sz="1700" kern="1200" dirty="0"/>
        </a:p>
      </dsp:txBody>
      <dsp:txXfrm>
        <a:off x="2446878" y="537019"/>
        <a:ext cx="2566236" cy="3401123"/>
      </dsp:txXfrm>
    </dsp:sp>
    <dsp:sp modelId="{A83E9F6A-8FA1-49B1-8296-17EBB8DB0522}">
      <dsp:nvSpPr>
        <dsp:cNvPr id="0" name=""/>
        <dsp:cNvSpPr/>
      </dsp:nvSpPr>
      <dsp:spPr>
        <a:xfrm>
          <a:off x="5033164" y="12172"/>
          <a:ext cx="4450817" cy="44508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EPM</a:t>
          </a:r>
          <a:endParaRPr lang="en-US" sz="22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b="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>
              <a:solidFill>
                <a:schemeClr val="accent6">
                  <a:lumMod val="50000"/>
                </a:schemeClr>
              </a:solidFill>
            </a:rPr>
            <a:t>Budgeting/Planning</a:t>
          </a:r>
          <a:endParaRPr lang="en-US" sz="1700" b="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Predictive Analysis/Forecasting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Scorecards/Dashboards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Financial Consolidation &amp; Compliance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Long Range Modeling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Master Data Management</a:t>
          </a:r>
          <a:endParaRPr lang="en-US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Interactive Reporting</a:t>
          </a:r>
          <a:endParaRPr lang="en-US" sz="1700" b="0" kern="1200" dirty="0"/>
        </a:p>
      </dsp:txBody>
      <dsp:txXfrm>
        <a:off x="6296234" y="537019"/>
        <a:ext cx="2566236" cy="3401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67AB6-61F7-E749-ABBC-9D8DE83F37B6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AB629-806D-4142-ACC6-FA4EEC1D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63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7D4BD-CD72-9942-BD7D-EE14B65EC97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F0A00-B775-CF4D-84AF-24C7CD9CC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3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r>
              <a:rPr lang="en-US" baseline="0" dirty="0" smtClean="0"/>
              <a:t> should submit all questions through the Q&amp;A feature. We will not review chats or raised hands during the presentation. We will have a half hour after the presentation to answer in-person audience questions and review the Q’s in the Q&amp;A feature.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26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66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92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60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19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4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53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94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13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47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58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current</a:t>
            </a:r>
            <a:r>
              <a:rPr lang="en-US" baseline="0" dirty="0" smtClean="0"/>
              <a:t> state (IFIS), budget transfers populate fund balance.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future state, target budgets by line item will be developed in EPBCS and resulting funding allocations from central campus will be moved using GL transfers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16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99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39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Kevin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9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86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59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82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31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7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05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esentation Title 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60775" y="2894525"/>
            <a:ext cx="11431019" cy="1995456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6000" b="0" cap="none" baseline="0">
                <a:solidFill>
                  <a:schemeClr val="accent1"/>
                </a:solidFill>
                <a:latin typeface="calibri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0776" y="4904216"/>
            <a:ext cx="11431019" cy="195378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  <a:latin typeface="Calibri" charset="0"/>
              </a:defRPr>
            </a:lvl1pPr>
            <a:lvl2pPr marL="3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4232" y="6492875"/>
            <a:ext cx="27432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E919A1-1381-F046-89FB-70F41382B0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1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604" y="1485900"/>
            <a:ext cx="1114579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318" y="3928504"/>
            <a:ext cx="1112108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4232" y="6492875"/>
            <a:ext cx="27432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E919A1-1381-F046-89FB-70F41382B0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-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96" y="333632"/>
            <a:ext cx="11296135" cy="75376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96" y="1687068"/>
            <a:ext cx="11308491" cy="447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6278" y="643783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1269076-0E24-6A49-9E99-48290E2F7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7496" y="1070610"/>
            <a:ext cx="8293100" cy="630238"/>
          </a:xfrm>
        </p:spPr>
        <p:txBody>
          <a:bodyPr>
            <a:normAutofit/>
          </a:bodyPr>
          <a:lstStyle>
            <a:lvl1pPr>
              <a:defRPr sz="3400" b="1"/>
            </a:lvl1pPr>
          </a:lstStyle>
          <a:p>
            <a:pPr lvl="0"/>
            <a:r>
              <a:rPr lang="en-US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496" y="333632"/>
            <a:ext cx="11296135" cy="75376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496" y="1687068"/>
            <a:ext cx="11308491" cy="447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7496" y="1070610"/>
            <a:ext cx="8293100" cy="630238"/>
          </a:xfrm>
        </p:spPr>
        <p:txBody>
          <a:bodyPr>
            <a:normAutofit/>
          </a:bodyPr>
          <a:lstStyle>
            <a:lvl1pPr>
              <a:defRPr sz="3400" b="1"/>
            </a:lvl1pPr>
          </a:lstStyle>
          <a:p>
            <a:pPr lvl="0"/>
            <a:r>
              <a:rPr lang="en-US" dirty="0" smtClean="0"/>
              <a:t>Click to edit Master Subhead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6278" y="643783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1269076-0E24-6A49-9E99-48290E2F7D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5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ble Content -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485899"/>
            <a:ext cx="5181600" cy="45689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485899"/>
            <a:ext cx="5181600" cy="45689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6278" y="643783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1269076-0E24-6A49-9E99-48290E2F7D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-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497" y="0"/>
            <a:ext cx="1130849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485899"/>
            <a:ext cx="5181600" cy="45689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485899"/>
            <a:ext cx="5181600" cy="45689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6278" y="643783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1269076-0E24-6A49-9E99-48290E2F7D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776" y="4154408"/>
            <a:ext cx="11253272" cy="195378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baseline="0">
                <a:solidFill>
                  <a:schemeClr val="tx2"/>
                </a:solidFill>
                <a:latin typeface="Calibri" charset="0"/>
              </a:defRPr>
            </a:lvl1pPr>
            <a:lvl2pPr marL="3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contact information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4232" y="6492875"/>
            <a:ext cx="27432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E919A1-1381-F046-89FB-70F41382B0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9875520" y="2834640"/>
            <a:ext cx="200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</a:rPr>
              <a:t>esr.ucsd.edu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497" y="0"/>
            <a:ext cx="11308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97" y="1183074"/>
            <a:ext cx="11308492" cy="50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658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F7FAD77-28B8-3A4C-BC88-37C6E2B21B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86" r:id="rId4"/>
    <p:sldLayoutId id="2147483676" r:id="rId5"/>
    <p:sldLayoutId id="2147483687" r:id="rId6"/>
    <p:sldLayoutId id="214748368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04" userDrawn="1">
          <p15:clr>
            <a:srgbClr val="F26B43"/>
          </p15:clr>
        </p15:guide>
        <p15:guide id="2" orient="horz" pos="936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sr.ucsd.edu/projects/fis/project-communications/index.html#Change-Network-Resource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Financials Design Digest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Change Network All-Staff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08.19.2019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33" y="165190"/>
            <a:ext cx="11296135" cy="753763"/>
          </a:xfrm>
        </p:spPr>
        <p:txBody>
          <a:bodyPr/>
          <a:lstStyle/>
          <a:p>
            <a:r>
              <a:rPr lang="en-US" dirty="0" smtClean="0"/>
              <a:t>BI Tool User Guidelines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88" y="911991"/>
            <a:ext cx="11516024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3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232" y="3675377"/>
            <a:ext cx="5508188" cy="753763"/>
          </a:xfrm>
        </p:spPr>
        <p:txBody>
          <a:bodyPr>
            <a:noAutofit/>
          </a:bodyPr>
          <a:lstStyle/>
          <a:p>
            <a:r>
              <a:rPr lang="en-US" sz="4500" dirty="0" smtClean="0"/>
              <a:t>The Way Oracle Works</a:t>
            </a:r>
            <a:endParaRPr lang="en-US" sz="4500" dirty="0"/>
          </a:p>
        </p:txBody>
      </p:sp>
      <p:sp>
        <p:nvSpPr>
          <p:cNvPr id="3" name="TextBox 2"/>
          <p:cNvSpPr txBox="1"/>
          <p:nvPr/>
        </p:nvSpPr>
        <p:spPr>
          <a:xfrm>
            <a:off x="3623885" y="1969186"/>
            <a:ext cx="42488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/>
              <a:t>WOW!</a:t>
            </a:r>
            <a:endParaRPr lang="en-US" sz="10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07568" y="3512171"/>
            <a:ext cx="588151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5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Budgeting Tool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Enterprise Planning and Budgeting Cloud Service (EPBCS)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14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ERP and EPM: Complementary Perspectives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93068" y="2253451"/>
          <a:ext cx="11309350" cy="4475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1074" y="1001790"/>
            <a:ext cx="50079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Enterprise Resource Planning </a:t>
            </a:r>
            <a:r>
              <a:rPr lang="en-US" sz="3200" b="1" dirty="0" smtClean="0"/>
              <a:t>(ERP): </a:t>
            </a:r>
          </a:p>
          <a:p>
            <a:r>
              <a:rPr lang="en-US" dirty="0" smtClean="0"/>
              <a:t>Transaction Systems that drive </a:t>
            </a:r>
            <a:r>
              <a:rPr lang="en-US" u="sng" dirty="0" smtClean="0"/>
              <a:t>efficiencies</a:t>
            </a:r>
            <a:r>
              <a:rPr lang="en-US" dirty="0" smtClean="0"/>
              <a:t> (automation of processes)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34716" y="1087395"/>
            <a:ext cx="49707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Enterprise Performance Management </a:t>
            </a:r>
            <a:r>
              <a:rPr lang="en-US" sz="3200" b="1" dirty="0" smtClean="0"/>
              <a:t>(EPM):</a:t>
            </a:r>
          </a:p>
          <a:p>
            <a:r>
              <a:rPr lang="en-US" dirty="0" smtClean="0"/>
              <a:t>Drive </a:t>
            </a:r>
            <a:r>
              <a:rPr lang="en-US" u="sng" dirty="0" smtClean="0"/>
              <a:t>effectiveness</a:t>
            </a:r>
            <a:r>
              <a:rPr lang="en-US" dirty="0" smtClean="0"/>
              <a:t> and </a:t>
            </a:r>
            <a:r>
              <a:rPr lang="en-US" u="sng" dirty="0" smtClean="0"/>
              <a:t>accountability</a:t>
            </a:r>
            <a:endParaRPr lang="en-US" u="sng" dirty="0"/>
          </a:p>
        </p:txBody>
      </p:sp>
      <p:pic>
        <p:nvPicPr>
          <p:cNvPr id="1032" name="Picture 8" descr="http://www.anetcorp.com/wp-content/uploads/2018/10/ORACLE-ERP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042" y="2449658"/>
            <a:ext cx="3049702" cy="1044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anetcorp.com/wp-content/uploads/2018/10/ORACLE-EPM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74" y="2428791"/>
            <a:ext cx="3116942" cy="1065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180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Shift(s)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IFIS</a:t>
            </a:r>
            <a:r>
              <a:rPr lang="en-US" dirty="0"/>
              <a:t> -&gt; Oracle</a:t>
            </a:r>
          </a:p>
        </p:txBody>
      </p:sp>
      <p:sp>
        <p:nvSpPr>
          <p:cNvPr id="7" name="AutoShape 6" descr="image2019-2-20_19-23-36.png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Budget Balance = Fund Balance 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= PY Carryforward + Budget + Revenues – Expenses + Net Transfers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Transfer of Funds concept: simultaneously moving budget &amp; fund balance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Budgets are constantly adjusted throughout the year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/>
              <a:t>“Target” </a:t>
            </a:r>
            <a:r>
              <a:rPr lang="en-US" dirty="0"/>
              <a:t>budgets </a:t>
            </a:r>
            <a:r>
              <a:rPr lang="en-US" dirty="0" smtClean="0"/>
              <a:t>will </a:t>
            </a:r>
            <a:r>
              <a:rPr lang="en-US" dirty="0"/>
              <a:t>be developed in EPBCS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/>
              <a:t>Resulting allocations </a:t>
            </a:r>
            <a:r>
              <a:rPr lang="en-US" dirty="0"/>
              <a:t>from central campus will be moved using GL </a:t>
            </a:r>
            <a:r>
              <a:rPr lang="en-US" dirty="0" smtClean="0"/>
              <a:t>transfers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Budget will lock, yet funding </a:t>
            </a:r>
            <a:r>
              <a:rPr lang="en-US" dirty="0" smtClean="0"/>
              <a:t>can be </a:t>
            </a:r>
            <a:r>
              <a:rPr lang="en-US" dirty="0"/>
              <a:t>transferred throughout the year </a:t>
            </a: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/>
              <a:t>Carryforward Balances will roll forward as actuals on the Balance Sheet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31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873" y="992760"/>
            <a:ext cx="7692301" cy="5482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State: Budget to Actuals Variance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73801" y="2366442"/>
            <a:ext cx="1580166" cy="407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8312727" y="5613862"/>
            <a:ext cx="775854" cy="104740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Decisions (Budget)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29" y="1446116"/>
            <a:ext cx="11659942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Support: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7238"/>
            <a:ext cx="119348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 Ledger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Oracle Financials Cloud (OFC)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28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103" b="8649"/>
          <a:stretch/>
        </p:blipFill>
        <p:spPr>
          <a:xfrm>
            <a:off x="841591" y="812351"/>
            <a:ext cx="10508818" cy="5933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33" y="165190"/>
            <a:ext cx="11296135" cy="753763"/>
          </a:xfrm>
        </p:spPr>
        <p:txBody>
          <a:bodyPr/>
          <a:lstStyle/>
          <a:p>
            <a:r>
              <a:rPr lang="en-US" dirty="0" smtClean="0"/>
              <a:t>Using Zoom Webinar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20371" y="918953"/>
            <a:ext cx="10823944" cy="5651194"/>
            <a:chOff x="595423" y="853440"/>
            <a:chExt cx="11091479" cy="592480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794" t="1693"/>
            <a:stretch/>
          </p:blipFill>
          <p:spPr>
            <a:xfrm>
              <a:off x="595423" y="853440"/>
              <a:ext cx="11091479" cy="59248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r="20063"/>
            <a:stretch/>
          </p:blipFill>
          <p:spPr>
            <a:xfrm>
              <a:off x="690771" y="1585938"/>
              <a:ext cx="8245610" cy="460252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l="1358" t="1155" r="1448"/>
            <a:stretch/>
          </p:blipFill>
          <p:spPr>
            <a:xfrm>
              <a:off x="7434190" y="3110616"/>
              <a:ext cx="4152978" cy="36518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2" name="Oval 21"/>
          <p:cNvSpPr/>
          <p:nvPr/>
        </p:nvSpPr>
        <p:spPr>
          <a:xfrm>
            <a:off x="5252278" y="5981532"/>
            <a:ext cx="633863" cy="609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Segments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 t="7786" r="3508" b="5100"/>
          <a:stretch/>
        </p:blipFill>
        <p:spPr>
          <a:xfrm>
            <a:off x="1614527" y="1097280"/>
            <a:ext cx="8962945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Decisions (GL)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5" y="1526651"/>
            <a:ext cx="1200515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Close Timeline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43" y="1016924"/>
            <a:ext cx="7239440" cy="569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Accounts Receivables and </a:t>
            </a:r>
            <a:br>
              <a:rPr lang="en-US" dirty="0" smtClean="0"/>
            </a:br>
            <a:r>
              <a:rPr lang="en-US" dirty="0" smtClean="0"/>
              <a:t>Cash Management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Oracle Financials Cloud (OFC)</a:t>
            </a:r>
          </a:p>
        </p:txBody>
      </p:sp>
    </p:spTree>
    <p:extLst>
      <p:ext uri="{BB962C8B-B14F-4D97-AF65-F5344CB8AC3E}">
        <p14:creationId xmlns:p14="http://schemas.microsoft.com/office/powerpoint/2010/main" val="1884472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Decisions (ARCB)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89" y="927360"/>
            <a:ext cx="11739948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Fixed Assets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Oracle Financials Cloud (OFC)</a:t>
            </a:r>
          </a:p>
        </p:txBody>
      </p:sp>
    </p:spTree>
    <p:extLst>
      <p:ext uri="{BB962C8B-B14F-4D97-AF65-F5344CB8AC3E}">
        <p14:creationId xmlns:p14="http://schemas.microsoft.com/office/powerpoint/2010/main" val="3407797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Decisions (FA)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7905"/>
          <a:stretch/>
        </p:blipFill>
        <p:spPr>
          <a:xfrm>
            <a:off x="764915" y="1414390"/>
            <a:ext cx="10534087" cy="472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604" y="1485900"/>
            <a:ext cx="11611017" cy="2387600"/>
          </a:xfrm>
        </p:spPr>
        <p:txBody>
          <a:bodyPr/>
          <a:lstStyle/>
          <a:p>
            <a:r>
              <a:rPr lang="en-US" dirty="0" smtClean="0"/>
              <a:t>Project Portfolio Management (PPM) and Grants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Oracle Financials Cloud (OFC)</a:t>
            </a:r>
          </a:p>
        </p:txBody>
      </p:sp>
    </p:spTree>
    <p:extLst>
      <p:ext uri="{BB962C8B-B14F-4D97-AF65-F5344CB8AC3E}">
        <p14:creationId xmlns:p14="http://schemas.microsoft.com/office/powerpoint/2010/main" val="15070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Project?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0299" y="1360552"/>
            <a:ext cx="107903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project is used as a </a:t>
            </a:r>
            <a:r>
              <a:rPr lang="en-US" b="1" dirty="0" smtClean="0"/>
              <a:t>collection of financial activities</a:t>
            </a:r>
            <a:r>
              <a:rPr lang="en-US" dirty="0" smtClean="0">
                <a:solidFill>
                  <a:schemeClr val="tx2"/>
                </a:solidFill>
              </a:rPr>
              <a:t>. A project in Oracle is similar to the fund sources/indexes that are used today.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When Oracle Cloud goes live in July 2020, projects will be created for active fund sources/indexes that can be classified into project buckets like: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 descr="&lt;strong&gt;cloud&lt;/strong&gt; PNG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" y="4327654"/>
            <a:ext cx="2535283" cy="1407082"/>
          </a:xfrm>
          <a:prstGeom prst="rect">
            <a:avLst/>
          </a:prstGeom>
        </p:spPr>
      </p:pic>
      <p:pic>
        <p:nvPicPr>
          <p:cNvPr id="6" name="Picture 5" descr="&lt;strong&gt;cloud&lt;/strong&gt; PNG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12" y="3184958"/>
            <a:ext cx="2535283" cy="1407082"/>
          </a:xfrm>
          <a:prstGeom prst="rect">
            <a:avLst/>
          </a:prstGeom>
        </p:spPr>
      </p:pic>
      <p:pic>
        <p:nvPicPr>
          <p:cNvPr id="7" name="Picture 6" descr="&lt;strong&gt;cloud&lt;/strong&gt; PNG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21" y="4467284"/>
            <a:ext cx="2535283" cy="1407082"/>
          </a:xfrm>
          <a:prstGeom prst="rect">
            <a:avLst/>
          </a:prstGeom>
        </p:spPr>
      </p:pic>
      <p:pic>
        <p:nvPicPr>
          <p:cNvPr id="9" name="Picture 8" descr="&lt;strong&gt;cloud&lt;/strong&gt; PNG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37" y="3060202"/>
            <a:ext cx="2535283" cy="14070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6820" y="4772298"/>
            <a:ext cx="135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Capital Projects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00084" y="3608878"/>
            <a:ext cx="135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Sponsored Research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33656" y="3457995"/>
            <a:ext cx="135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Lines of Service</a:t>
            </a:r>
            <a:endParaRPr lang="en-US" b="1" dirty="0"/>
          </a:p>
        </p:txBody>
      </p:sp>
      <p:pic>
        <p:nvPicPr>
          <p:cNvPr id="14" name="Picture 13" descr="&lt;strong&gt;cloud&lt;/strong&gt; PNG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291" y="4441572"/>
            <a:ext cx="2535283" cy="14070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88441" y="4821947"/>
            <a:ext cx="135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Cost Tracking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36293" y="5028836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Events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99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UC San Diego Project Types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827293" y="1087395"/>
            <a:ext cx="6212204" cy="5590984"/>
            <a:chOff x="2827293" y="1152581"/>
            <a:chExt cx="6212204" cy="55909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7293" y="1152581"/>
              <a:ext cx="6212204" cy="559098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836002" y="1166386"/>
              <a:ext cx="6172200" cy="3875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dirty="0" smtClean="0">
                  <a:solidFill>
                    <a:schemeClr val="bg1"/>
                  </a:solidFill>
                </a:rPr>
                <a:t>Project Type     Project Classification                 Examples and Definitions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33" y="165190"/>
            <a:ext cx="11296135" cy="75376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8639" y="1072647"/>
            <a:ext cx="11779062" cy="5425413"/>
            <a:chOff x="208639" y="1072647"/>
            <a:chExt cx="11779062" cy="54254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639" y="1072647"/>
              <a:ext cx="11779062" cy="542541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46805" y="1072647"/>
              <a:ext cx="11722608" cy="2765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0916" y="1066219"/>
            <a:ext cx="774188" cy="28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Schedule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2435" y="1066219"/>
            <a:ext cx="774188" cy="28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Duration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3050" y="1066219"/>
            <a:ext cx="774188" cy="28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Who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7107" y="1066219"/>
            <a:ext cx="774188" cy="28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Topic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Projects Structured?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1500" y="1424260"/>
            <a:ext cx="11172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Oracle uses </a:t>
            </a:r>
            <a:r>
              <a:rPr lang="en-US" b="1" dirty="0" smtClean="0"/>
              <a:t>project and task structures </a:t>
            </a:r>
            <a:r>
              <a:rPr lang="en-US" dirty="0" smtClean="0">
                <a:solidFill>
                  <a:schemeClr val="tx2"/>
                </a:solidFill>
              </a:rPr>
              <a:t>to organize work performed and costs incurred.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310" y="2112190"/>
            <a:ext cx="8484462" cy="45211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66979" y="2321598"/>
            <a:ext cx="14607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</a:rPr>
              <a:t>EXAMPLE </a:t>
            </a:r>
            <a:endParaRPr lang="en-US" sz="2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 + POET(</a:t>
            </a:r>
            <a:r>
              <a:rPr lang="en-US" dirty="0" smtClean="0">
                <a:solidFill>
                  <a:schemeClr val="tx1"/>
                </a:solidFill>
              </a:rPr>
              <a:t>AF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5294"/>
          <a:stretch/>
        </p:blipFill>
        <p:spPr>
          <a:xfrm>
            <a:off x="931069" y="1940060"/>
            <a:ext cx="10329862" cy="1425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2977775"/>
            <a:ext cx="914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4837" y="3997464"/>
            <a:ext cx="11660633" cy="2755688"/>
          </a:xfrm>
          <a:prstGeom prst="roundRect">
            <a:avLst/>
          </a:prstGeom>
          <a:noFill/>
          <a:ln w="19050">
            <a:solidFill>
              <a:schemeClr val="bg2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9283" y="4572000"/>
            <a:ext cx="1566508" cy="1076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Project Number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05459" y="4571999"/>
            <a:ext cx="1566508" cy="1076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Expenditure Organization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341635" y="4571998"/>
            <a:ext cx="1566508" cy="1076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Expenditure Types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277811" y="4572000"/>
            <a:ext cx="1566508" cy="1076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 Number 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8213987" y="4572000"/>
            <a:ext cx="1566508" cy="1076325"/>
          </a:xfrm>
          <a:prstGeom prst="round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Award Number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150165" y="4571997"/>
            <a:ext cx="1566508" cy="1076325"/>
          </a:xfrm>
          <a:prstGeom prst="round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Funding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Sources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076" y="5745648"/>
            <a:ext cx="1506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Auto generated </a:t>
            </a:r>
            <a:b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Oracle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01428" y="5733728"/>
            <a:ext cx="1506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Created in Oracle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via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system setup (administrator)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05459" y="5747720"/>
            <a:ext cx="15067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Department/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FinU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77811" y="5745648"/>
            <a:ext cx="15067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User created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73780" y="5733889"/>
            <a:ext cx="1506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First 6 characters = Kuali Base award number; 7th is alpha (A/B/C/etc.)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891367" y="5737488"/>
            <a:ext cx="2084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REMS (UCOP) and then entered as Customer in Oracle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Non-REMS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; directly in Oracle as customer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59455" y="3971925"/>
            <a:ext cx="445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75851" y="3971925"/>
            <a:ext cx="519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</a:t>
            </a:r>
            <a:endParaRPr lang="en-US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65042" y="3971925"/>
            <a:ext cx="434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69273" y="3971925"/>
            <a:ext cx="434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endParaRPr lang="en-US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79874" y="3971925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</a:t>
            </a:r>
            <a:endParaRPr lang="en-US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23265" y="3971925"/>
            <a:ext cx="420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</a:t>
            </a:r>
            <a:endParaRPr lang="en-US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03616" y="448014"/>
            <a:ext cx="3913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POET </a:t>
            </a:r>
            <a:r>
              <a:rPr lang="en-US" dirty="0">
                <a:solidFill>
                  <a:srgbClr val="FF0000"/>
                </a:solidFill>
              </a:rPr>
              <a:t>for all transactions in PPM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AF for PPM projects with Awards (Sponsored Projects)</a:t>
            </a:r>
            <a:endParaRPr lang="en-US" b="0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56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Decisions (PPM)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58"/>
          <a:stretch/>
        </p:blipFill>
        <p:spPr>
          <a:xfrm>
            <a:off x="323850" y="1666875"/>
            <a:ext cx="115443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604" y="1485900"/>
            <a:ext cx="11611017" cy="2387600"/>
          </a:xfrm>
        </p:spPr>
        <p:txBody>
          <a:bodyPr/>
          <a:lstStyle/>
          <a:p>
            <a:r>
              <a:rPr lang="en-US" dirty="0" smtClean="0"/>
              <a:t>Travel and Expense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Oracle Financials Cloud (OFC</a:t>
            </a:r>
            <a:r>
              <a:rPr lang="en-US" dirty="0" smtClean="0"/>
              <a:t>) and Concur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40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Decisions (T&amp;E)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91" y="1524000"/>
            <a:ext cx="11898217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604" y="1485900"/>
            <a:ext cx="11611017" cy="2387600"/>
          </a:xfrm>
        </p:spPr>
        <p:txBody>
          <a:bodyPr/>
          <a:lstStyle/>
          <a:p>
            <a:r>
              <a:rPr lang="en-US" dirty="0" smtClean="0"/>
              <a:t>Procurement and Accounts Payable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Oracle Financials Cloud (</a:t>
            </a:r>
            <a:r>
              <a:rPr lang="en-US" dirty="0" smtClean="0"/>
              <a:t>OFC) and/or Jaggaer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52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Decisions (P2P)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27" y="1844865"/>
            <a:ext cx="11777472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Decisions (P2P)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86"/>
          <a:stretch/>
        </p:blipFill>
        <p:spPr>
          <a:xfrm>
            <a:off x="135835" y="2129050"/>
            <a:ext cx="11920330" cy="31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604" y="1485900"/>
            <a:ext cx="11611017" cy="2387600"/>
          </a:xfrm>
        </p:spPr>
        <p:txBody>
          <a:bodyPr/>
          <a:lstStyle/>
          <a:p>
            <a:r>
              <a:rPr lang="en-US" dirty="0" smtClean="0"/>
              <a:t>Access and Provisioning, </a:t>
            </a:r>
            <a:br>
              <a:rPr lang="en-US" dirty="0" smtClean="0"/>
            </a:br>
            <a:r>
              <a:rPr lang="en-US" dirty="0" smtClean="0"/>
              <a:t>Security and Controls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Oracle Financials Cloud (OFC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90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31" t="10330" r="486" b="16116"/>
          <a:stretch/>
        </p:blipFill>
        <p:spPr>
          <a:xfrm>
            <a:off x="60278" y="1076324"/>
            <a:ext cx="11907060" cy="484632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496" y="333632"/>
            <a:ext cx="11296135" cy="753763"/>
          </a:xfrm>
        </p:spPr>
        <p:txBody>
          <a:bodyPr/>
          <a:lstStyle/>
          <a:p>
            <a:r>
              <a:rPr lang="en-US" dirty="0" smtClean="0"/>
              <a:t>Security, Access &amp; Controls Design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818148" y="1262258"/>
            <a:ext cx="3429000" cy="1529067"/>
          </a:xfrm>
          <a:prstGeom prst="roundRect">
            <a:avLst/>
          </a:prstGeom>
          <a:noFill/>
          <a:ln>
            <a:solidFill>
              <a:srgbClr val="05B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33" y="165190"/>
            <a:ext cx="11296135" cy="753763"/>
          </a:xfrm>
        </p:spPr>
        <p:txBody>
          <a:bodyPr/>
          <a:lstStyle/>
          <a:p>
            <a:r>
              <a:rPr lang="en-US" dirty="0" smtClean="0"/>
              <a:t>Change Network Focus Areas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633809" y="1532112"/>
            <a:ext cx="4924382" cy="4804519"/>
            <a:chOff x="3096671" y="1347629"/>
            <a:chExt cx="4924382" cy="4804519"/>
          </a:xfrm>
        </p:grpSpPr>
        <p:grpSp>
          <p:nvGrpSpPr>
            <p:cNvPr id="5" name="Group 4"/>
            <p:cNvGrpSpPr/>
            <p:nvPr/>
          </p:nvGrpSpPr>
          <p:grpSpPr>
            <a:xfrm>
              <a:off x="3096671" y="1347629"/>
              <a:ext cx="4924382" cy="4804519"/>
              <a:chOff x="2891314" y="629146"/>
              <a:chExt cx="4161735" cy="4161735"/>
            </a:xfrm>
            <a:solidFill>
              <a:srgbClr val="04A3B8"/>
            </a:solidFill>
          </p:grpSpPr>
          <p:sp>
            <p:nvSpPr>
              <p:cNvPr id="6" name="Freeform 5"/>
              <p:cNvSpPr/>
              <p:nvPr/>
            </p:nvSpPr>
            <p:spPr>
              <a:xfrm>
                <a:off x="2891314" y="629146"/>
                <a:ext cx="2033895" cy="2033895"/>
              </a:xfrm>
              <a:custGeom>
                <a:avLst/>
                <a:gdLst>
                  <a:gd name="connsiteX0" fmla="*/ 0 w 2033895"/>
                  <a:gd name="connsiteY0" fmla="*/ 2033895 h 2033895"/>
                  <a:gd name="connsiteX1" fmla="*/ 2033895 w 2033895"/>
                  <a:gd name="connsiteY1" fmla="*/ 0 h 2033895"/>
                  <a:gd name="connsiteX2" fmla="*/ 2033895 w 2033895"/>
                  <a:gd name="connsiteY2" fmla="*/ 2033895 h 2033895"/>
                  <a:gd name="connsiteX3" fmla="*/ 0 w 2033895"/>
                  <a:gd name="connsiteY3" fmla="*/ 2033895 h 203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3895" h="2033895">
                    <a:moveTo>
                      <a:pt x="0" y="2033895"/>
                    </a:moveTo>
                    <a:cubicBezTo>
                      <a:pt x="0" y="910606"/>
                      <a:pt x="910606" y="0"/>
                      <a:pt x="2033895" y="0"/>
                    </a:cubicBezTo>
                    <a:lnTo>
                      <a:pt x="2033895" y="2033895"/>
                    </a:lnTo>
                    <a:lnTo>
                      <a:pt x="0" y="2033895"/>
                    </a:lnTo>
                    <a:close/>
                  </a:path>
                </a:pathLst>
              </a:custGeom>
              <a:solidFill>
                <a:srgbClr val="05B3CB"/>
              </a:solidFill>
              <a:ln>
                <a:solidFill>
                  <a:srgbClr val="FFFFFF"/>
                </a:solidFill>
              </a:ln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23730" tIns="723730" rIns="128016" bIns="12801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dirty="0" smtClean="0"/>
                  <a:t>Index Mapping</a:t>
                </a:r>
                <a:endParaRPr lang="en-US" sz="2400" kern="1200" dirty="0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5019154" y="629146"/>
                <a:ext cx="2033895" cy="2033895"/>
              </a:xfrm>
              <a:custGeom>
                <a:avLst/>
                <a:gdLst>
                  <a:gd name="connsiteX0" fmla="*/ 0 w 2033895"/>
                  <a:gd name="connsiteY0" fmla="*/ 2033895 h 2033895"/>
                  <a:gd name="connsiteX1" fmla="*/ 2033895 w 2033895"/>
                  <a:gd name="connsiteY1" fmla="*/ 0 h 2033895"/>
                  <a:gd name="connsiteX2" fmla="*/ 2033895 w 2033895"/>
                  <a:gd name="connsiteY2" fmla="*/ 2033895 h 2033895"/>
                  <a:gd name="connsiteX3" fmla="*/ 0 w 2033895"/>
                  <a:gd name="connsiteY3" fmla="*/ 2033895 h 203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3895" h="2033895">
                    <a:moveTo>
                      <a:pt x="0" y="0"/>
                    </a:moveTo>
                    <a:cubicBezTo>
                      <a:pt x="1123289" y="0"/>
                      <a:pt x="2033895" y="910606"/>
                      <a:pt x="2033895" y="2033895"/>
                    </a:cubicBezTo>
                    <a:lnTo>
                      <a:pt x="0" y="20338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8016" tIns="723730" rIns="723730" bIns="12801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 smtClean="0"/>
                  <a:t>Test Case Creation</a:t>
                </a:r>
                <a:endParaRPr lang="en-US" sz="1800" kern="1200" dirty="0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21600000">
                <a:off x="5019154" y="2756985"/>
                <a:ext cx="2033895" cy="2033896"/>
              </a:xfrm>
              <a:custGeom>
                <a:avLst/>
                <a:gdLst>
                  <a:gd name="connsiteX0" fmla="*/ 0 w 2033895"/>
                  <a:gd name="connsiteY0" fmla="*/ 2033895 h 2033895"/>
                  <a:gd name="connsiteX1" fmla="*/ 2033895 w 2033895"/>
                  <a:gd name="connsiteY1" fmla="*/ 0 h 2033895"/>
                  <a:gd name="connsiteX2" fmla="*/ 2033895 w 2033895"/>
                  <a:gd name="connsiteY2" fmla="*/ 2033895 h 2033895"/>
                  <a:gd name="connsiteX3" fmla="*/ 0 w 2033895"/>
                  <a:gd name="connsiteY3" fmla="*/ 2033895 h 203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3895" h="2033895">
                    <a:moveTo>
                      <a:pt x="2033895" y="0"/>
                    </a:moveTo>
                    <a:cubicBezTo>
                      <a:pt x="2033895" y="1123289"/>
                      <a:pt x="1123289" y="2033895"/>
                      <a:pt x="0" y="2033895"/>
                    </a:cubicBezTo>
                    <a:lnTo>
                      <a:pt x="0" y="0"/>
                    </a:lnTo>
                    <a:lnTo>
                      <a:pt x="2033895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723730" bIns="7237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500" kern="1200" dirty="0"/>
              </a:p>
            </p:txBody>
          </p:sp>
          <p:sp>
            <p:nvSpPr>
              <p:cNvPr id="9" name="Freeform 8"/>
              <p:cNvSpPr/>
              <p:nvPr/>
            </p:nvSpPr>
            <p:spPr>
              <a:xfrm rot="21600000">
                <a:off x="2891314" y="2756986"/>
                <a:ext cx="2033895" cy="2033895"/>
              </a:xfrm>
              <a:custGeom>
                <a:avLst/>
                <a:gdLst>
                  <a:gd name="connsiteX0" fmla="*/ 0 w 2033895"/>
                  <a:gd name="connsiteY0" fmla="*/ 2033895 h 2033895"/>
                  <a:gd name="connsiteX1" fmla="*/ 2033895 w 2033895"/>
                  <a:gd name="connsiteY1" fmla="*/ 0 h 2033895"/>
                  <a:gd name="connsiteX2" fmla="*/ 2033895 w 2033895"/>
                  <a:gd name="connsiteY2" fmla="*/ 2033895 h 2033895"/>
                  <a:gd name="connsiteX3" fmla="*/ 0 w 2033895"/>
                  <a:gd name="connsiteY3" fmla="*/ 2033895 h 203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3895" h="2033895">
                    <a:moveTo>
                      <a:pt x="2033895" y="2033895"/>
                    </a:moveTo>
                    <a:cubicBezTo>
                      <a:pt x="910606" y="2033895"/>
                      <a:pt x="0" y="1123289"/>
                      <a:pt x="0" y="0"/>
                    </a:cubicBezTo>
                    <a:lnTo>
                      <a:pt x="2033895" y="0"/>
                    </a:lnTo>
                    <a:lnTo>
                      <a:pt x="2033895" y="203389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23730" tIns="128016" rIns="128016" bIns="723729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166825" y="4151432"/>
              <a:ext cx="251340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400" dirty="0" smtClean="0">
                  <a:solidFill>
                    <a:schemeClr val="bg1"/>
                  </a:solidFill>
                </a:rPr>
                <a:t>Training </a:t>
              </a:r>
            </a:p>
            <a:p>
              <a:pPr lvl="0" algn="ctr"/>
              <a:r>
                <a:rPr lang="en-US" sz="2400" dirty="0" smtClean="0">
                  <a:solidFill>
                    <a:schemeClr val="bg1"/>
                  </a:solidFill>
                </a:rPr>
                <a:t>Participation</a:t>
              </a:r>
              <a:endParaRPr lang="en-US" sz="2400" dirty="0">
                <a:solidFill>
                  <a:schemeClr val="bg1"/>
                </a:solidFill>
              </a:endParaRPr>
            </a:p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56782" y="4151432"/>
              <a:ext cx="20338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400" dirty="0" smtClean="0">
                  <a:solidFill>
                    <a:schemeClr val="bg1"/>
                  </a:solidFill>
                </a:rPr>
                <a:t>Access 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Role Mapping</a:t>
              </a:r>
              <a:endParaRPr lang="en-US" sz="2400" dirty="0">
                <a:solidFill>
                  <a:schemeClr val="bg1"/>
                </a:solidFill>
              </a:endParaRPr>
            </a:p>
            <a:p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18148" y="1460558"/>
            <a:ext cx="3594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Phase 1: Index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Categorization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Phase 2: Index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Crosswalk </a:t>
            </a:r>
            <a:b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Phase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3: Legacy Chart Stabilization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50504" y="1781564"/>
            <a:ext cx="3312422" cy="284092"/>
          </a:xfrm>
          <a:prstGeom prst="rect">
            <a:avLst/>
          </a:prstGeom>
          <a:solidFill>
            <a:srgbClr val="FFFF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6350"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7272" y="2382133"/>
            <a:ext cx="1619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OCTOBER 2019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45" y="2242182"/>
            <a:ext cx="11431019" cy="1995456"/>
          </a:xfrm>
        </p:spPr>
        <p:txBody>
          <a:bodyPr/>
          <a:lstStyle/>
          <a:p>
            <a:pPr algn="ctr"/>
            <a:r>
              <a:rPr lang="en-US" dirty="0" smtClean="0"/>
              <a:t>Question &amp; Answers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016" y="5188027"/>
            <a:ext cx="4639425" cy="748744"/>
          </a:xfrm>
        </p:spPr>
        <p:txBody>
          <a:bodyPr/>
          <a:lstStyle/>
          <a:p>
            <a:r>
              <a:rPr lang="en-US" sz="2200" b="1" dirty="0" smtClean="0">
                <a:latin typeface="Roboto" pitchFamily="2" charset="0"/>
                <a:ea typeface="Roboto" pitchFamily="2" charset="0"/>
              </a:rPr>
              <a:t>Email</a:t>
            </a:r>
          </a:p>
          <a:p>
            <a:r>
              <a:rPr lang="en-US" sz="2200" dirty="0" smtClean="0">
                <a:latin typeface="Roboto" pitchFamily="2" charset="0"/>
                <a:ea typeface="Roboto" pitchFamily="2" charset="0"/>
              </a:rPr>
              <a:t>esrfisp@ucsd.edu</a:t>
            </a:r>
            <a:br>
              <a:rPr lang="en-US" sz="2200" dirty="0" smtClean="0">
                <a:latin typeface="Roboto" pitchFamily="2" charset="0"/>
                <a:ea typeface="Roboto" pitchFamily="2" charset="0"/>
              </a:rPr>
            </a:b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Picture 4" descr="Email Marketing PNG Transparent Icon | PNG All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5" y="4901582"/>
            <a:ext cx="1035189" cy="1035189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336015" y="5936771"/>
            <a:ext cx="8121879" cy="748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400" b="0" kern="1200" baseline="0">
                <a:solidFill>
                  <a:schemeClr val="tx2"/>
                </a:solidFill>
                <a:latin typeface="Calibri" charset="0"/>
                <a:ea typeface="+mn-ea"/>
                <a:cs typeface="+mn-cs"/>
              </a:defRPr>
            </a:lvl1pPr>
            <a:lvl2pPr marL="34283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66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4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31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14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697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980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63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latin typeface="Roboto" pitchFamily="2" charset="0"/>
                <a:ea typeface="Roboto" pitchFamily="2" charset="0"/>
              </a:rPr>
              <a:t>Recording and Deck on </a:t>
            </a:r>
            <a:r>
              <a:rPr lang="en-US" sz="2200" b="1" dirty="0" smtClean="0">
                <a:latin typeface="Roboto" pitchFamily="2" charset="0"/>
                <a:ea typeface="Roboto" pitchFamily="2" charset="0"/>
                <a:hlinkClick r:id="rId4"/>
              </a:rPr>
              <a:t>fis</a:t>
            </a:r>
            <a:r>
              <a:rPr lang="en-US" sz="2200" b="1" dirty="0" smtClean="0">
                <a:latin typeface="Roboto" pitchFamily="2" charset="0"/>
                <a:ea typeface="Roboto" pitchFamily="2" charset="0"/>
              </a:rPr>
              <a:t> webpages by Friday, 8/23/19 </a:t>
            </a:r>
            <a:br>
              <a:rPr lang="en-US" sz="2200" b="1" dirty="0" smtClean="0">
                <a:latin typeface="Roboto" pitchFamily="2" charset="0"/>
                <a:ea typeface="Roboto" pitchFamily="2" charset="0"/>
              </a:rPr>
            </a:br>
            <a:r>
              <a:rPr lang="en-US" sz="2200" dirty="0" smtClean="0">
                <a:latin typeface="Roboto" pitchFamily="2" charset="0"/>
                <a:ea typeface="Roboto" pitchFamily="2" charset="0"/>
              </a:rPr>
              <a:t/>
            </a:r>
            <a:br>
              <a:rPr lang="en-US" sz="2200" dirty="0" smtClean="0">
                <a:latin typeface="Roboto" pitchFamily="2" charset="0"/>
                <a:ea typeface="Roboto" pitchFamily="2" charset="0"/>
              </a:rPr>
            </a:b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33" y="165190"/>
            <a:ext cx="11296135" cy="753763"/>
          </a:xfrm>
        </p:spPr>
        <p:txBody>
          <a:bodyPr/>
          <a:lstStyle/>
          <a:p>
            <a:r>
              <a:rPr lang="en-US" dirty="0" smtClean="0"/>
              <a:t>Change Management Milestones &amp; Schedule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708106" y="1112783"/>
            <a:ext cx="1003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Target 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46770" y="814945"/>
            <a:ext cx="6921795" cy="6043055"/>
            <a:chOff x="2546770" y="814945"/>
            <a:chExt cx="6921795" cy="607429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6771" y="1128521"/>
              <a:ext cx="6921794" cy="576072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546770" y="814945"/>
              <a:ext cx="6921795" cy="3523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Milestone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546768" y="1859881"/>
            <a:ext cx="6921797" cy="695987"/>
          </a:xfrm>
          <a:prstGeom prst="rect">
            <a:avLst/>
          </a:prstGeom>
          <a:solidFill>
            <a:srgbClr val="FFFF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6350"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6768" y="3276901"/>
            <a:ext cx="6921797" cy="343750"/>
          </a:xfrm>
          <a:prstGeom prst="rect">
            <a:avLst/>
          </a:prstGeom>
          <a:solidFill>
            <a:srgbClr val="FFFF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6350"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6769" y="3991868"/>
            <a:ext cx="6921797" cy="343750"/>
          </a:xfrm>
          <a:prstGeom prst="rect">
            <a:avLst/>
          </a:prstGeom>
          <a:solidFill>
            <a:srgbClr val="FFFF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6350"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4471" y="862750"/>
            <a:ext cx="1003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Target 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8541" y="862588"/>
            <a:ext cx="1003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Target Start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23154" y="862750"/>
            <a:ext cx="1003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Task Status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33" y="165190"/>
            <a:ext cx="11296135" cy="753763"/>
          </a:xfrm>
        </p:spPr>
        <p:txBody>
          <a:bodyPr/>
          <a:lstStyle/>
          <a:p>
            <a:r>
              <a:rPr lang="en-US" dirty="0" smtClean="0"/>
              <a:t>Minimally Viable Product (MVP)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708106" y="1112783"/>
            <a:ext cx="1003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Target 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715" b="663"/>
          <a:stretch/>
        </p:blipFill>
        <p:spPr>
          <a:xfrm>
            <a:off x="3954641" y="836288"/>
            <a:ext cx="4659577" cy="591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4992"/>
          <a:stretch/>
        </p:blipFill>
        <p:spPr>
          <a:xfrm>
            <a:off x="8614218" y="369868"/>
            <a:ext cx="2972950" cy="6397883"/>
          </a:xfrm>
          <a:prstGeom prst="rect">
            <a:avLst/>
          </a:prstGeom>
        </p:spPr>
      </p:pic>
      <p:pic>
        <p:nvPicPr>
          <p:cNvPr id="15" name="Picture 14" descr="&lt;strong&gt;Motor-Boat&lt;/strong&gt; Boat &lt;strong&gt;Motor&lt;/strong&gt; Engine · Free vector graphic on Pixabay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603" y="2168802"/>
            <a:ext cx="2955647" cy="29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71"/>
          <a:stretch/>
        </p:blipFill>
        <p:spPr>
          <a:xfrm>
            <a:off x="554479" y="850530"/>
            <a:ext cx="11156853" cy="5919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33" y="165190"/>
            <a:ext cx="11296135" cy="753763"/>
          </a:xfrm>
        </p:spPr>
        <p:txBody>
          <a:bodyPr/>
          <a:lstStyle/>
          <a:p>
            <a:r>
              <a:rPr lang="en-US" dirty="0" smtClean="0"/>
              <a:t>Future Enhancement Tracking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708106" y="1112783"/>
            <a:ext cx="1003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Target 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6979" y="733201"/>
            <a:ext cx="3412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</a:rPr>
              <a:t>DRAFT- In Progress </a:t>
            </a:r>
            <a:endParaRPr lang="en-US" sz="2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33" y="165190"/>
            <a:ext cx="11296135" cy="753763"/>
          </a:xfrm>
        </p:spPr>
        <p:txBody>
          <a:bodyPr/>
          <a:lstStyle/>
          <a:p>
            <a:r>
              <a:rPr lang="en-US" dirty="0" smtClean="0"/>
              <a:t>Financial Sustainment Workgroup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708106" y="1112783"/>
            <a:ext cx="1003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Target 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7719" b="-1"/>
          <a:stretch/>
        </p:blipFill>
        <p:spPr>
          <a:xfrm>
            <a:off x="194899" y="2197403"/>
            <a:ext cx="11802203" cy="363537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8288" y="1424260"/>
            <a:ext cx="1161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5B3CB"/>
                </a:solidFill>
              </a:rPr>
              <a:t>There are four primary focus areas that UC San Diego will need to analyze to determine the optimal sustainment model.</a:t>
            </a:r>
            <a:endParaRPr lang="en-US" b="1" dirty="0">
              <a:solidFill>
                <a:srgbClr val="05B3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33" y="165190"/>
            <a:ext cx="11296135" cy="753763"/>
          </a:xfrm>
        </p:spPr>
        <p:txBody>
          <a:bodyPr/>
          <a:lstStyle/>
          <a:p>
            <a:r>
              <a:rPr lang="en-US" dirty="0" smtClean="0"/>
              <a:t>Integrations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47708"/>
              </p:ext>
            </p:extLst>
          </p:nvPr>
        </p:nvGraphicFramePr>
        <p:xfrm>
          <a:off x="2362200" y="1038224"/>
          <a:ext cx="748665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1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ESR ">
      <a:dk1>
        <a:srgbClr val="05BFD5"/>
      </a:dk1>
      <a:lt1>
        <a:srgbClr val="FFFFFF"/>
      </a:lt1>
      <a:dk2>
        <a:srgbClr val="585958"/>
      </a:dk2>
      <a:lt2>
        <a:srgbClr val="FFFFFF"/>
      </a:lt2>
      <a:accent1>
        <a:srgbClr val="05BFD5"/>
      </a:accent1>
      <a:accent2>
        <a:srgbClr val="006390"/>
      </a:accent2>
      <a:accent3>
        <a:srgbClr val="A5A5A5"/>
      </a:accent3>
      <a:accent4>
        <a:srgbClr val="2E3772"/>
      </a:accent4>
      <a:accent5>
        <a:srgbClr val="FDFFFC"/>
      </a:accent5>
      <a:accent6>
        <a:srgbClr val="F5F6FF"/>
      </a:accent6>
      <a:hlink>
        <a:srgbClr val="2E3772"/>
      </a:hlink>
      <a:folHlink>
        <a:srgbClr val="D3751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 TEMPLATE" id="{78CD295F-64B9-D447-AFE3-9DCE59637CD6}" vid="{551AD14F-9F29-A146-B811-EE934B7C4A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ESR Presentation-Master Template (2)</Template>
  <TotalTime>7337</TotalTime>
  <Words>645</Words>
  <Application>Microsoft Office PowerPoint</Application>
  <PresentationFormat>Widescreen</PresentationFormat>
  <Paragraphs>171</Paragraphs>
  <Slides>40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</vt:lpstr>
      <vt:lpstr>Calibri Light</vt:lpstr>
      <vt:lpstr>Roboto</vt:lpstr>
      <vt:lpstr>Wingdings</vt:lpstr>
      <vt:lpstr>Custom Design</vt:lpstr>
      <vt:lpstr>Financials Design Digest</vt:lpstr>
      <vt:lpstr>Using Zoom Webinar</vt:lpstr>
      <vt:lpstr>Agenda</vt:lpstr>
      <vt:lpstr>Change Network Focus Areas</vt:lpstr>
      <vt:lpstr>Change Management Milestones &amp; Schedule</vt:lpstr>
      <vt:lpstr>Minimally Viable Product (MVP)</vt:lpstr>
      <vt:lpstr>Future Enhancement Tracking</vt:lpstr>
      <vt:lpstr>Financial Sustainment Workgroup</vt:lpstr>
      <vt:lpstr>Integrations</vt:lpstr>
      <vt:lpstr>BI Tool User Guidelines</vt:lpstr>
      <vt:lpstr>The Way Oracle Works</vt:lpstr>
      <vt:lpstr>Budgeting Tool</vt:lpstr>
      <vt:lpstr>ERP and EPM: Complementary Perspectives</vt:lpstr>
      <vt:lpstr>The Big Shift(s)</vt:lpstr>
      <vt:lpstr>Future State: Budget to Actuals Variance</vt:lpstr>
      <vt:lpstr>Design Decisions (Budget)</vt:lpstr>
      <vt:lpstr>Decision Support: </vt:lpstr>
      <vt:lpstr>General Ledger</vt:lpstr>
      <vt:lpstr>Enterprise Structure</vt:lpstr>
      <vt:lpstr>Balancing Segments</vt:lpstr>
      <vt:lpstr>Design Decisions (GL)</vt:lpstr>
      <vt:lpstr>Monthly Close Timeline</vt:lpstr>
      <vt:lpstr>Accounts Receivables and  Cash Management </vt:lpstr>
      <vt:lpstr>Design Decisions (ARCB)</vt:lpstr>
      <vt:lpstr>Fixed Assets</vt:lpstr>
      <vt:lpstr>Design Decisions (FA)</vt:lpstr>
      <vt:lpstr>Project Portfolio Management (PPM) and Grants</vt:lpstr>
      <vt:lpstr>What is a Project?</vt:lpstr>
      <vt:lpstr>Examples of UC San Diego Project Types</vt:lpstr>
      <vt:lpstr>How are Projects Structured?</vt:lpstr>
      <vt:lpstr>COA + POET(AF)</vt:lpstr>
      <vt:lpstr>Design Decisions (PPM)</vt:lpstr>
      <vt:lpstr>Travel and Expense</vt:lpstr>
      <vt:lpstr>Design Decisions (T&amp;E)</vt:lpstr>
      <vt:lpstr>Procurement and Accounts Payable</vt:lpstr>
      <vt:lpstr>Design Decisions (P2P)</vt:lpstr>
      <vt:lpstr>Design Decisions (P2P)</vt:lpstr>
      <vt:lpstr>Access and Provisioning,  Security and Controls</vt:lpstr>
      <vt:lpstr>Security, Access &amp; Controls Design Strategy</vt:lpstr>
      <vt:lpstr>Question &amp; Answers</vt:lpstr>
    </vt:vector>
  </TitlesOfParts>
  <Manager/>
  <Company>UCSD-ACT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Blankenship, Laura</dc:creator>
  <cp:keywords/>
  <dc:description/>
  <cp:lastModifiedBy>Blankenship, Laura</cp:lastModifiedBy>
  <cp:revision>127</cp:revision>
  <dcterms:created xsi:type="dcterms:W3CDTF">2019-04-23T15:57:48Z</dcterms:created>
  <dcterms:modified xsi:type="dcterms:W3CDTF">2019-08-21T15:30:37Z</dcterms:modified>
  <cp:category/>
</cp:coreProperties>
</file>